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League Gothic" charset="1" panose="00000500000000000000"/>
      <p:regular r:id="rId23"/>
    </p:embeddedFont>
    <p:embeddedFont>
      <p:font typeface="Muli" charset="1" panose="00000500000000000000"/>
      <p:regular r:id="rId24"/>
    </p:embeddedFont>
    <p:embeddedFont>
      <p:font typeface="Muli Bold" charset="1" panose="00000800000000000000"/>
      <p:regular r:id="rId25"/>
    </p:embeddedFont>
    <p:embeddedFont>
      <p:font typeface="Canva Student Font"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2314586" y="3851444"/>
            <a:ext cx="13658828" cy="4488060"/>
          </a:xfrm>
          <a:prstGeom prst="rect">
            <a:avLst/>
          </a:prstGeom>
        </p:spPr>
        <p:txBody>
          <a:bodyPr anchor="t" rtlCol="false" tIns="0" lIns="0" bIns="0" rIns="0">
            <a:spAutoFit/>
          </a:bodyPr>
          <a:lstStyle/>
          <a:p>
            <a:pPr algn="ctr">
              <a:lnSpc>
                <a:spcPts val="17573"/>
              </a:lnSpc>
            </a:pPr>
            <a:r>
              <a:rPr lang="en-US" sz="15281">
                <a:solidFill>
                  <a:srgbClr val="FFFFFF"/>
                </a:solidFill>
                <a:latin typeface="League Gothic"/>
                <a:ea typeface="League Gothic"/>
                <a:cs typeface="League Gothic"/>
                <a:sym typeface="League Gothic"/>
              </a:rPr>
              <a:t>VIRAL SOCIAL MEDIA TREND ANALYSIS</a:t>
            </a:r>
          </a:p>
        </p:txBody>
      </p:sp>
      <p:sp>
        <p:nvSpPr>
          <p:cNvPr name="TextBox 4" id="4"/>
          <p:cNvSpPr txBox="true"/>
          <p:nvPr/>
        </p:nvSpPr>
        <p:spPr>
          <a:xfrm rot="0">
            <a:off x="6511958" y="8937769"/>
            <a:ext cx="5264084" cy="304800"/>
          </a:xfrm>
          <a:prstGeom prst="rect">
            <a:avLst/>
          </a:prstGeom>
        </p:spPr>
        <p:txBody>
          <a:bodyPr anchor="t" rtlCol="false" tIns="0" lIns="0" bIns="0" rIns="0">
            <a:spAutoFit/>
          </a:bodyPr>
          <a:lstStyle/>
          <a:p>
            <a:pPr algn="ctr">
              <a:lnSpc>
                <a:spcPts val="2610"/>
              </a:lnSpc>
            </a:pPr>
            <a:r>
              <a:rPr lang="en-US" sz="1800" spc="379">
                <a:solidFill>
                  <a:srgbClr val="F4D314"/>
                </a:solidFill>
                <a:latin typeface="Muli"/>
                <a:ea typeface="Muli"/>
                <a:cs typeface="Muli"/>
                <a:sym typeface="Muli"/>
              </a:rPr>
              <a:t>NGUYỄN MẠNH CHÍ</a:t>
            </a:r>
          </a:p>
        </p:txBody>
      </p:sp>
      <p:sp>
        <p:nvSpPr>
          <p:cNvPr name="TextBox 5" id="5"/>
          <p:cNvSpPr txBox="true"/>
          <p:nvPr/>
        </p:nvSpPr>
        <p:spPr>
          <a:xfrm rot="0">
            <a:off x="4953633" y="3026279"/>
            <a:ext cx="8380734" cy="626634"/>
          </a:xfrm>
          <a:prstGeom prst="rect">
            <a:avLst/>
          </a:prstGeom>
        </p:spPr>
        <p:txBody>
          <a:bodyPr anchor="t" rtlCol="false" tIns="0" lIns="0" bIns="0" rIns="0">
            <a:spAutoFit/>
          </a:bodyPr>
          <a:lstStyle/>
          <a:p>
            <a:pPr algn="ctr">
              <a:lnSpc>
                <a:spcPts val="5217"/>
              </a:lnSpc>
            </a:pPr>
            <a:r>
              <a:rPr lang="en-US" sz="3598" spc="539">
                <a:solidFill>
                  <a:srgbClr val="F4D314"/>
                </a:solidFill>
                <a:latin typeface="Muli"/>
                <a:ea typeface="Muli"/>
                <a:cs typeface="Muli"/>
                <a:sym typeface="Muli"/>
              </a:rPr>
              <a:t>FINAL REPORT</a:t>
            </a:r>
          </a:p>
        </p:txBody>
      </p:sp>
      <p:sp>
        <p:nvSpPr>
          <p:cNvPr name="TextBox 6" id="6"/>
          <p:cNvSpPr txBox="true"/>
          <p:nvPr/>
        </p:nvSpPr>
        <p:spPr>
          <a:xfrm rot="0">
            <a:off x="6511958" y="990600"/>
            <a:ext cx="5264084" cy="304800"/>
          </a:xfrm>
          <a:prstGeom prst="rect">
            <a:avLst/>
          </a:prstGeom>
        </p:spPr>
        <p:txBody>
          <a:bodyPr anchor="t" rtlCol="false" tIns="0" lIns="0" bIns="0" rIns="0">
            <a:spAutoFit/>
          </a:bodyPr>
          <a:lstStyle/>
          <a:p>
            <a:pPr algn="ctr">
              <a:lnSpc>
                <a:spcPts val="2610"/>
              </a:lnSpc>
            </a:pPr>
            <a:r>
              <a:rPr lang="en-US" sz="1800" spc="379">
                <a:solidFill>
                  <a:srgbClr val="FFFFFF"/>
                </a:solidFill>
                <a:latin typeface="Muli"/>
                <a:ea typeface="Muli"/>
                <a:cs typeface="Muli"/>
                <a:sym typeface="Muli"/>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6007306"/>
            <a:ext cx="6322828" cy="3664210"/>
          </a:xfrm>
          <a:custGeom>
            <a:avLst/>
            <a:gdLst/>
            <a:ahLst/>
            <a:cxnLst/>
            <a:rect r="r" b="b" t="t" l="l"/>
            <a:pathLst>
              <a:path h="3664210" w="6322828">
                <a:moveTo>
                  <a:pt x="0" y="0"/>
                </a:moveTo>
                <a:lnTo>
                  <a:pt x="6322828" y="0"/>
                </a:lnTo>
                <a:lnTo>
                  <a:pt x="6322828" y="3664209"/>
                </a:lnTo>
                <a:lnTo>
                  <a:pt x="0" y="3664209"/>
                </a:lnTo>
                <a:lnTo>
                  <a:pt x="0" y="0"/>
                </a:lnTo>
                <a:close/>
              </a:path>
            </a:pathLst>
          </a:custGeom>
          <a:blipFill>
            <a:blip r:embed="rId3"/>
            <a:stretch>
              <a:fillRect l="0" t="0" r="0" b="0"/>
            </a:stretch>
          </a:blipFill>
        </p:spPr>
      </p:sp>
      <p:sp>
        <p:nvSpPr>
          <p:cNvPr name="Freeform 4" id="4"/>
          <p:cNvSpPr/>
          <p:nvPr/>
        </p:nvSpPr>
        <p:spPr>
          <a:xfrm flipH="false" flipV="false" rot="0">
            <a:off x="1028700" y="2274418"/>
            <a:ext cx="15095051" cy="3547337"/>
          </a:xfrm>
          <a:custGeom>
            <a:avLst/>
            <a:gdLst/>
            <a:ahLst/>
            <a:cxnLst/>
            <a:rect r="r" b="b" t="t" l="l"/>
            <a:pathLst>
              <a:path h="3547337" w="15095051">
                <a:moveTo>
                  <a:pt x="0" y="0"/>
                </a:moveTo>
                <a:lnTo>
                  <a:pt x="15095051" y="0"/>
                </a:lnTo>
                <a:lnTo>
                  <a:pt x="15095051" y="3547337"/>
                </a:lnTo>
                <a:lnTo>
                  <a:pt x="0" y="3547337"/>
                </a:lnTo>
                <a:lnTo>
                  <a:pt x="0" y="0"/>
                </a:lnTo>
                <a:close/>
              </a:path>
            </a:pathLst>
          </a:custGeom>
          <a:blipFill>
            <a:blip r:embed="rId4"/>
            <a:stretch>
              <a:fillRect l="0" t="0" r="0"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TIKTOK</a:t>
            </a:r>
          </a:p>
        </p:txBody>
      </p:sp>
      <p:sp>
        <p:nvSpPr>
          <p:cNvPr name="TextBox 6" id="6"/>
          <p:cNvSpPr txBox="true"/>
          <p:nvPr/>
        </p:nvSpPr>
        <p:spPr>
          <a:xfrm rot="0">
            <a:off x="9144000" y="6689127"/>
            <a:ext cx="7152584" cy="128905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Views, Likes, Comments, Shares, Engagement Rate:</a:t>
            </a:r>
          </a:p>
          <a:p>
            <a:pPr algn="ctr">
              <a:lnSpc>
                <a:spcPts val="3499"/>
              </a:lnSpc>
            </a:pPr>
            <a:r>
              <a:rPr lang="en-US" sz="2499">
                <a:solidFill>
                  <a:srgbClr val="FFFFFF"/>
                </a:solidFill>
                <a:latin typeface="Muli"/>
                <a:ea typeface="Muli"/>
                <a:cs typeface="Muli"/>
                <a:sym typeface="Muli"/>
              </a:rPr>
              <a:t>Không có chênh lệch đáng kể</a:t>
            </a:r>
          </a:p>
        </p:txBody>
      </p:sp>
      <p:sp>
        <p:nvSpPr>
          <p:cNvPr name="TextBox 7" id="7"/>
          <p:cNvSpPr txBox="true"/>
          <p:nvPr/>
        </p:nvSpPr>
        <p:spPr>
          <a:xfrm rot="0">
            <a:off x="9144000" y="8407400"/>
            <a:ext cx="7903884" cy="85090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 Người dùng Tiktok đều thích tương tác ở cả 4 dạng nội dung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3138141"/>
            <a:ext cx="7467181" cy="5303020"/>
          </a:xfrm>
          <a:custGeom>
            <a:avLst/>
            <a:gdLst/>
            <a:ahLst/>
            <a:cxnLst/>
            <a:rect r="r" b="b" t="t" l="l"/>
            <a:pathLst>
              <a:path h="5303020" w="7467181">
                <a:moveTo>
                  <a:pt x="0" y="0"/>
                </a:moveTo>
                <a:lnTo>
                  <a:pt x="7467181" y="0"/>
                </a:lnTo>
                <a:lnTo>
                  <a:pt x="7467181" y="5303020"/>
                </a:lnTo>
                <a:lnTo>
                  <a:pt x="0" y="5303020"/>
                </a:lnTo>
                <a:lnTo>
                  <a:pt x="0" y="0"/>
                </a:lnTo>
                <a:close/>
              </a:path>
            </a:pathLst>
          </a:custGeom>
          <a:blipFill>
            <a:blip r:embed="rId3"/>
            <a:stretch>
              <a:fillRect l="0" t="0" r="0" b="0"/>
            </a:stretch>
          </a:blipFill>
        </p:spPr>
      </p:sp>
      <p:sp>
        <p:nvSpPr>
          <p:cNvPr name="TextBox 4" id="4"/>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TIKTOK</a:t>
            </a:r>
          </a:p>
        </p:txBody>
      </p:sp>
      <p:sp>
        <p:nvSpPr>
          <p:cNvPr name="Freeform 5" id="5"/>
          <p:cNvSpPr/>
          <p:nvPr/>
        </p:nvSpPr>
        <p:spPr>
          <a:xfrm flipH="false" flipV="false" rot="0">
            <a:off x="9144000" y="3138141"/>
            <a:ext cx="7890251" cy="5303020"/>
          </a:xfrm>
          <a:custGeom>
            <a:avLst/>
            <a:gdLst/>
            <a:ahLst/>
            <a:cxnLst/>
            <a:rect r="r" b="b" t="t" l="l"/>
            <a:pathLst>
              <a:path h="5303020" w="7890251">
                <a:moveTo>
                  <a:pt x="0" y="0"/>
                </a:moveTo>
                <a:lnTo>
                  <a:pt x="7890251" y="0"/>
                </a:lnTo>
                <a:lnTo>
                  <a:pt x="7890251" y="5303020"/>
                </a:lnTo>
                <a:lnTo>
                  <a:pt x="0" y="5303020"/>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5771192"/>
            <a:ext cx="5751126" cy="3487108"/>
          </a:xfrm>
          <a:custGeom>
            <a:avLst/>
            <a:gdLst/>
            <a:ahLst/>
            <a:cxnLst/>
            <a:rect r="r" b="b" t="t" l="l"/>
            <a:pathLst>
              <a:path h="3487108" w="5751126">
                <a:moveTo>
                  <a:pt x="0" y="0"/>
                </a:moveTo>
                <a:lnTo>
                  <a:pt x="5751126" y="0"/>
                </a:lnTo>
                <a:lnTo>
                  <a:pt x="5751126" y="3487108"/>
                </a:lnTo>
                <a:lnTo>
                  <a:pt x="0" y="3487108"/>
                </a:lnTo>
                <a:lnTo>
                  <a:pt x="0" y="0"/>
                </a:lnTo>
                <a:close/>
              </a:path>
            </a:pathLst>
          </a:custGeom>
          <a:blipFill>
            <a:blip r:embed="rId3"/>
            <a:stretch>
              <a:fillRect l="0" t="0" r="0" b="0"/>
            </a:stretch>
          </a:blipFill>
        </p:spPr>
      </p:sp>
      <p:sp>
        <p:nvSpPr>
          <p:cNvPr name="Freeform 4" id="4"/>
          <p:cNvSpPr/>
          <p:nvPr/>
        </p:nvSpPr>
        <p:spPr>
          <a:xfrm flipH="false" flipV="false" rot="0">
            <a:off x="1028700" y="2111050"/>
            <a:ext cx="14942749" cy="3548903"/>
          </a:xfrm>
          <a:custGeom>
            <a:avLst/>
            <a:gdLst/>
            <a:ahLst/>
            <a:cxnLst/>
            <a:rect r="r" b="b" t="t" l="l"/>
            <a:pathLst>
              <a:path h="3548903" w="14942749">
                <a:moveTo>
                  <a:pt x="0" y="0"/>
                </a:moveTo>
                <a:lnTo>
                  <a:pt x="14942749" y="0"/>
                </a:lnTo>
                <a:lnTo>
                  <a:pt x="14942749" y="3548903"/>
                </a:lnTo>
                <a:lnTo>
                  <a:pt x="0" y="3548903"/>
                </a:lnTo>
                <a:lnTo>
                  <a:pt x="0" y="0"/>
                </a:lnTo>
                <a:close/>
              </a:path>
            </a:pathLst>
          </a:custGeom>
          <a:blipFill>
            <a:blip r:embed="rId4"/>
            <a:stretch>
              <a:fillRect l="0" t="0" r="0"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TWITTER</a:t>
            </a:r>
          </a:p>
        </p:txBody>
      </p:sp>
      <p:sp>
        <p:nvSpPr>
          <p:cNvPr name="TextBox 6" id="6"/>
          <p:cNvSpPr txBox="true"/>
          <p:nvPr/>
        </p:nvSpPr>
        <p:spPr>
          <a:xfrm rot="0">
            <a:off x="6756488"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Views: </a:t>
            </a:r>
          </a:p>
          <a:p>
            <a:pPr algn="ctr">
              <a:lnSpc>
                <a:spcPts val="3499"/>
              </a:lnSpc>
            </a:pPr>
            <a:r>
              <a:rPr lang="en-US" sz="2499">
                <a:solidFill>
                  <a:srgbClr val="FFFFFF"/>
                </a:solidFill>
                <a:latin typeface="Muli"/>
                <a:ea typeface="Muli"/>
                <a:cs typeface="Muli"/>
                <a:sym typeface="Muli"/>
              </a:rPr>
              <a:t>Video, Live Stream</a:t>
            </a:r>
          </a:p>
        </p:txBody>
      </p:sp>
      <p:sp>
        <p:nvSpPr>
          <p:cNvPr name="TextBox 7" id="7"/>
          <p:cNvSpPr txBox="true"/>
          <p:nvPr/>
        </p:nvSpPr>
        <p:spPr>
          <a:xfrm rot="0">
            <a:off x="6779826" y="7273663"/>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Comments: </a:t>
            </a:r>
          </a:p>
          <a:p>
            <a:pPr algn="ctr">
              <a:lnSpc>
                <a:spcPts val="3499"/>
              </a:lnSpc>
            </a:pPr>
            <a:r>
              <a:rPr lang="en-US" sz="2499">
                <a:solidFill>
                  <a:srgbClr val="FFFFFF"/>
                </a:solidFill>
                <a:latin typeface="Muli"/>
                <a:ea typeface="Muli"/>
                <a:cs typeface="Muli"/>
                <a:sym typeface="Muli"/>
              </a:rPr>
              <a:t>Video, Post</a:t>
            </a:r>
          </a:p>
        </p:txBody>
      </p:sp>
      <p:sp>
        <p:nvSpPr>
          <p:cNvPr name="TextBox 8" id="8"/>
          <p:cNvSpPr txBox="true"/>
          <p:nvPr/>
        </p:nvSpPr>
        <p:spPr>
          <a:xfrm rot="0">
            <a:off x="11501932" y="7273663"/>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Shares: </a:t>
            </a:r>
          </a:p>
          <a:p>
            <a:pPr algn="ctr">
              <a:lnSpc>
                <a:spcPts val="3499"/>
              </a:lnSpc>
            </a:pPr>
            <a:r>
              <a:rPr lang="en-US" sz="2499">
                <a:solidFill>
                  <a:srgbClr val="FFFFFF"/>
                </a:solidFill>
                <a:latin typeface="Muli"/>
                <a:ea typeface="Muli"/>
                <a:cs typeface="Muli"/>
                <a:sym typeface="Muli"/>
              </a:rPr>
              <a:t>Video, Short Video</a:t>
            </a:r>
          </a:p>
        </p:txBody>
      </p:sp>
      <p:sp>
        <p:nvSpPr>
          <p:cNvPr name="TextBox 9" id="9"/>
          <p:cNvSpPr txBox="true"/>
          <p:nvPr/>
        </p:nvSpPr>
        <p:spPr>
          <a:xfrm rot="0">
            <a:off x="11501932"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Likes: </a:t>
            </a:r>
          </a:p>
          <a:p>
            <a:pPr algn="ctr">
              <a:lnSpc>
                <a:spcPts val="3499"/>
              </a:lnSpc>
            </a:pPr>
            <a:r>
              <a:rPr lang="en-US" sz="2499">
                <a:solidFill>
                  <a:srgbClr val="FFFFFF"/>
                </a:solidFill>
                <a:latin typeface="Muli"/>
                <a:ea typeface="Muli"/>
                <a:cs typeface="Muli"/>
                <a:sym typeface="Muli"/>
              </a:rPr>
              <a:t>Short Video, Video</a:t>
            </a:r>
          </a:p>
        </p:txBody>
      </p:sp>
      <p:sp>
        <p:nvSpPr>
          <p:cNvPr name="TextBox 10" id="10"/>
          <p:cNvSpPr txBox="true"/>
          <p:nvPr/>
        </p:nvSpPr>
        <p:spPr>
          <a:xfrm rot="0">
            <a:off x="9144000" y="8407400"/>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Engagement Rate</a:t>
            </a:r>
          </a:p>
          <a:p>
            <a:pPr algn="ctr">
              <a:lnSpc>
                <a:spcPts val="3499"/>
              </a:lnSpc>
            </a:pPr>
            <a:r>
              <a:rPr lang="en-US" sz="2499">
                <a:solidFill>
                  <a:srgbClr val="FFFFFF"/>
                </a:solidFill>
                <a:latin typeface="Muli"/>
                <a:ea typeface="Muli"/>
                <a:cs typeface="Muli"/>
                <a:sym typeface="Muli"/>
              </a:rPr>
              <a:t>Short Video, Post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2959761"/>
            <a:ext cx="8080583" cy="5592893"/>
          </a:xfrm>
          <a:custGeom>
            <a:avLst/>
            <a:gdLst/>
            <a:ahLst/>
            <a:cxnLst/>
            <a:rect r="r" b="b" t="t" l="l"/>
            <a:pathLst>
              <a:path h="5592893" w="8080583">
                <a:moveTo>
                  <a:pt x="0" y="0"/>
                </a:moveTo>
                <a:lnTo>
                  <a:pt x="8080583" y="0"/>
                </a:lnTo>
                <a:lnTo>
                  <a:pt x="8080583" y="5592892"/>
                </a:lnTo>
                <a:lnTo>
                  <a:pt x="0" y="5592892"/>
                </a:lnTo>
                <a:lnTo>
                  <a:pt x="0" y="0"/>
                </a:lnTo>
                <a:close/>
              </a:path>
            </a:pathLst>
          </a:custGeom>
          <a:blipFill>
            <a:blip r:embed="rId3"/>
            <a:stretch>
              <a:fillRect l="0" t="0" r="0" b="0"/>
            </a:stretch>
          </a:blipFill>
        </p:spPr>
      </p:sp>
      <p:sp>
        <p:nvSpPr>
          <p:cNvPr name="TextBox 4" id="4"/>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TWITTER</a:t>
            </a:r>
          </a:p>
        </p:txBody>
      </p:sp>
      <p:sp>
        <p:nvSpPr>
          <p:cNvPr name="Freeform 5" id="5"/>
          <p:cNvSpPr/>
          <p:nvPr/>
        </p:nvSpPr>
        <p:spPr>
          <a:xfrm flipH="false" flipV="false" rot="0">
            <a:off x="9361271" y="2959761"/>
            <a:ext cx="7645330" cy="5592893"/>
          </a:xfrm>
          <a:custGeom>
            <a:avLst/>
            <a:gdLst/>
            <a:ahLst/>
            <a:cxnLst/>
            <a:rect r="r" b="b" t="t" l="l"/>
            <a:pathLst>
              <a:path h="5592893" w="7645330">
                <a:moveTo>
                  <a:pt x="0" y="0"/>
                </a:moveTo>
                <a:lnTo>
                  <a:pt x="7645330" y="0"/>
                </a:lnTo>
                <a:lnTo>
                  <a:pt x="7645330" y="5592892"/>
                </a:lnTo>
                <a:lnTo>
                  <a:pt x="0" y="5592892"/>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5769007"/>
            <a:ext cx="6623565" cy="3864944"/>
          </a:xfrm>
          <a:custGeom>
            <a:avLst/>
            <a:gdLst/>
            <a:ahLst/>
            <a:cxnLst/>
            <a:rect r="r" b="b" t="t" l="l"/>
            <a:pathLst>
              <a:path h="3864944" w="6623565">
                <a:moveTo>
                  <a:pt x="0" y="0"/>
                </a:moveTo>
                <a:lnTo>
                  <a:pt x="6623565" y="0"/>
                </a:lnTo>
                <a:lnTo>
                  <a:pt x="6623565" y="3864943"/>
                </a:lnTo>
                <a:lnTo>
                  <a:pt x="0" y="3864943"/>
                </a:lnTo>
                <a:lnTo>
                  <a:pt x="0" y="0"/>
                </a:lnTo>
                <a:close/>
              </a:path>
            </a:pathLst>
          </a:custGeom>
          <a:blipFill>
            <a:blip r:embed="rId3"/>
            <a:stretch>
              <a:fillRect l="0" t="0" r="0" b="0"/>
            </a:stretch>
          </a:blipFill>
        </p:spPr>
      </p:sp>
      <p:sp>
        <p:nvSpPr>
          <p:cNvPr name="Freeform 4" id="4"/>
          <p:cNvSpPr/>
          <p:nvPr/>
        </p:nvSpPr>
        <p:spPr>
          <a:xfrm flipH="false" flipV="false" rot="0">
            <a:off x="1028700" y="2151022"/>
            <a:ext cx="14576099" cy="3407163"/>
          </a:xfrm>
          <a:custGeom>
            <a:avLst/>
            <a:gdLst/>
            <a:ahLst/>
            <a:cxnLst/>
            <a:rect r="r" b="b" t="t" l="l"/>
            <a:pathLst>
              <a:path h="3407163" w="14576099">
                <a:moveTo>
                  <a:pt x="0" y="0"/>
                </a:moveTo>
                <a:lnTo>
                  <a:pt x="14576099" y="0"/>
                </a:lnTo>
                <a:lnTo>
                  <a:pt x="14576099" y="3407163"/>
                </a:lnTo>
                <a:lnTo>
                  <a:pt x="0" y="3407163"/>
                </a:lnTo>
                <a:lnTo>
                  <a:pt x="0" y="0"/>
                </a:lnTo>
                <a:close/>
              </a:path>
            </a:pathLst>
          </a:custGeom>
          <a:blipFill>
            <a:blip r:embed="rId4"/>
            <a:stretch>
              <a:fillRect l="0" t="0" r="0"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YOUTUBE</a:t>
            </a:r>
          </a:p>
        </p:txBody>
      </p:sp>
      <p:sp>
        <p:nvSpPr>
          <p:cNvPr name="TextBox 6" id="6"/>
          <p:cNvSpPr txBox="true"/>
          <p:nvPr/>
        </p:nvSpPr>
        <p:spPr>
          <a:xfrm rot="0">
            <a:off x="6756488"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Views: </a:t>
            </a:r>
          </a:p>
          <a:p>
            <a:pPr algn="ctr">
              <a:lnSpc>
                <a:spcPts val="3499"/>
              </a:lnSpc>
            </a:pPr>
            <a:r>
              <a:rPr lang="en-US" sz="2499">
                <a:solidFill>
                  <a:srgbClr val="FFFFFF"/>
                </a:solidFill>
                <a:latin typeface="Muli"/>
                <a:ea typeface="Muli"/>
                <a:cs typeface="Muli"/>
                <a:sym typeface="Muli"/>
              </a:rPr>
              <a:t>Live Stream, Video</a:t>
            </a:r>
          </a:p>
        </p:txBody>
      </p:sp>
      <p:sp>
        <p:nvSpPr>
          <p:cNvPr name="TextBox 7" id="7"/>
          <p:cNvSpPr txBox="true"/>
          <p:nvPr/>
        </p:nvSpPr>
        <p:spPr>
          <a:xfrm rot="0">
            <a:off x="6779826" y="7273663"/>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Comments: </a:t>
            </a:r>
          </a:p>
          <a:p>
            <a:pPr algn="ctr">
              <a:lnSpc>
                <a:spcPts val="3499"/>
              </a:lnSpc>
            </a:pPr>
            <a:r>
              <a:rPr lang="en-US" sz="2499">
                <a:solidFill>
                  <a:srgbClr val="FFFFFF"/>
                </a:solidFill>
                <a:latin typeface="Muli"/>
                <a:ea typeface="Muli"/>
                <a:cs typeface="Muli"/>
                <a:sym typeface="Muli"/>
              </a:rPr>
              <a:t>Live Stream, Short Video</a:t>
            </a:r>
          </a:p>
        </p:txBody>
      </p:sp>
      <p:sp>
        <p:nvSpPr>
          <p:cNvPr name="TextBox 8" id="8"/>
          <p:cNvSpPr txBox="true"/>
          <p:nvPr/>
        </p:nvSpPr>
        <p:spPr>
          <a:xfrm rot="0">
            <a:off x="11501932" y="7273663"/>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Shares: </a:t>
            </a:r>
          </a:p>
          <a:p>
            <a:pPr algn="ctr">
              <a:lnSpc>
                <a:spcPts val="3499"/>
              </a:lnSpc>
            </a:pPr>
            <a:r>
              <a:rPr lang="en-US" sz="2499">
                <a:solidFill>
                  <a:srgbClr val="FFFFFF"/>
                </a:solidFill>
                <a:latin typeface="Muli"/>
                <a:ea typeface="Muli"/>
                <a:cs typeface="Muli"/>
                <a:sym typeface="Muli"/>
              </a:rPr>
              <a:t>Video, Post</a:t>
            </a:r>
          </a:p>
        </p:txBody>
      </p:sp>
      <p:sp>
        <p:nvSpPr>
          <p:cNvPr name="TextBox 9" id="9"/>
          <p:cNvSpPr txBox="true"/>
          <p:nvPr/>
        </p:nvSpPr>
        <p:spPr>
          <a:xfrm rot="0">
            <a:off x="11501932"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Likes: </a:t>
            </a:r>
          </a:p>
          <a:p>
            <a:pPr algn="ctr">
              <a:lnSpc>
                <a:spcPts val="3499"/>
              </a:lnSpc>
            </a:pPr>
            <a:r>
              <a:rPr lang="en-US" sz="2499">
                <a:solidFill>
                  <a:srgbClr val="FFFFFF"/>
                </a:solidFill>
                <a:latin typeface="Muli"/>
                <a:ea typeface="Muli"/>
                <a:cs typeface="Muli"/>
                <a:sym typeface="Muli"/>
              </a:rPr>
              <a:t>Live Stream, Post</a:t>
            </a:r>
          </a:p>
        </p:txBody>
      </p:sp>
      <p:sp>
        <p:nvSpPr>
          <p:cNvPr name="TextBox 10" id="10"/>
          <p:cNvSpPr txBox="true"/>
          <p:nvPr/>
        </p:nvSpPr>
        <p:spPr>
          <a:xfrm rot="0">
            <a:off x="9144000" y="8407400"/>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Engagement Rate</a:t>
            </a:r>
          </a:p>
          <a:p>
            <a:pPr algn="ctr">
              <a:lnSpc>
                <a:spcPts val="3499"/>
              </a:lnSpc>
            </a:pPr>
            <a:r>
              <a:rPr lang="en-US" sz="2499">
                <a:solidFill>
                  <a:srgbClr val="FFFFFF"/>
                </a:solidFill>
                <a:latin typeface="Muli"/>
                <a:ea typeface="Muli"/>
                <a:cs typeface="Muli"/>
                <a:sym typeface="Muli"/>
              </a:rPr>
              <a:t>Post, Short Video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2709762"/>
            <a:ext cx="7491552" cy="5703592"/>
          </a:xfrm>
          <a:custGeom>
            <a:avLst/>
            <a:gdLst/>
            <a:ahLst/>
            <a:cxnLst/>
            <a:rect r="r" b="b" t="t" l="l"/>
            <a:pathLst>
              <a:path h="5703592" w="7491552">
                <a:moveTo>
                  <a:pt x="0" y="0"/>
                </a:moveTo>
                <a:lnTo>
                  <a:pt x="7491552" y="0"/>
                </a:lnTo>
                <a:lnTo>
                  <a:pt x="7491552" y="5703593"/>
                </a:lnTo>
                <a:lnTo>
                  <a:pt x="0" y="5703593"/>
                </a:lnTo>
                <a:lnTo>
                  <a:pt x="0" y="0"/>
                </a:lnTo>
                <a:close/>
              </a:path>
            </a:pathLst>
          </a:custGeom>
          <a:blipFill>
            <a:blip r:embed="rId3"/>
            <a:stretch>
              <a:fillRect l="0" t="0" r="0" b="0"/>
            </a:stretch>
          </a:blipFill>
        </p:spPr>
      </p:sp>
      <p:sp>
        <p:nvSpPr>
          <p:cNvPr name="Freeform 4" id="4"/>
          <p:cNvSpPr/>
          <p:nvPr/>
        </p:nvSpPr>
        <p:spPr>
          <a:xfrm flipH="false" flipV="false" rot="0">
            <a:off x="9024668" y="2709762"/>
            <a:ext cx="8352659" cy="5703592"/>
          </a:xfrm>
          <a:custGeom>
            <a:avLst/>
            <a:gdLst/>
            <a:ahLst/>
            <a:cxnLst/>
            <a:rect r="r" b="b" t="t" l="l"/>
            <a:pathLst>
              <a:path h="5703592" w="8352659">
                <a:moveTo>
                  <a:pt x="0" y="0"/>
                </a:moveTo>
                <a:lnTo>
                  <a:pt x="8352658" y="0"/>
                </a:lnTo>
                <a:lnTo>
                  <a:pt x="8352658" y="5703593"/>
                </a:lnTo>
                <a:lnTo>
                  <a:pt x="0" y="5703593"/>
                </a:lnTo>
                <a:lnTo>
                  <a:pt x="0" y="0"/>
                </a:lnTo>
                <a:close/>
              </a:path>
            </a:pathLst>
          </a:custGeom>
          <a:blipFill>
            <a:blip r:embed="rId4"/>
            <a:stretch>
              <a:fillRect l="-293" t="0" r="-293"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YOUTUBE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1235116" y="4554465"/>
            <a:ext cx="4164850" cy="438150"/>
          </a:xfrm>
          <a:prstGeom prst="rect">
            <a:avLst/>
          </a:prstGeom>
        </p:spPr>
        <p:txBody>
          <a:bodyPr anchor="t" rtlCol="false" tIns="0" lIns="0" bIns="0" rIns="0">
            <a:spAutoFit/>
          </a:bodyPr>
          <a:lstStyle/>
          <a:p>
            <a:pPr algn="l">
              <a:lnSpc>
                <a:spcPts val="3450"/>
              </a:lnSpc>
            </a:pPr>
            <a:r>
              <a:rPr lang="en-US" sz="3000" b="true">
                <a:solidFill>
                  <a:srgbClr val="F4D314"/>
                </a:solidFill>
                <a:latin typeface="Muli Bold"/>
                <a:ea typeface="Muli Bold"/>
                <a:cs typeface="Muli Bold"/>
                <a:sym typeface="Muli Bold"/>
              </a:rPr>
              <a:t>TIKTOK</a:t>
            </a:r>
          </a:p>
        </p:txBody>
      </p:sp>
      <p:sp>
        <p:nvSpPr>
          <p:cNvPr name="TextBox 4" id="4"/>
          <p:cNvSpPr txBox="true"/>
          <p:nvPr/>
        </p:nvSpPr>
        <p:spPr>
          <a:xfrm rot="0">
            <a:off x="1028700" y="4559227"/>
            <a:ext cx="4164850" cy="428625"/>
          </a:xfrm>
          <a:prstGeom prst="rect">
            <a:avLst/>
          </a:prstGeom>
        </p:spPr>
        <p:txBody>
          <a:bodyPr anchor="t" rtlCol="false" tIns="0" lIns="0" bIns="0" rIns="0">
            <a:spAutoFit/>
          </a:bodyPr>
          <a:lstStyle/>
          <a:p>
            <a:pPr algn="l">
              <a:lnSpc>
                <a:spcPts val="3449"/>
              </a:lnSpc>
            </a:pPr>
            <a:r>
              <a:rPr lang="en-US" sz="2999" b="true">
                <a:solidFill>
                  <a:srgbClr val="F4D314"/>
                </a:solidFill>
                <a:latin typeface="Muli Bold"/>
                <a:ea typeface="Muli Bold"/>
                <a:cs typeface="Muli Bold"/>
                <a:sym typeface="Muli Bold"/>
              </a:rPr>
              <a:t>INSTAGRAM</a:t>
            </a:r>
          </a:p>
        </p:txBody>
      </p:sp>
      <p:sp>
        <p:nvSpPr>
          <p:cNvPr name="TextBox 5" id="5"/>
          <p:cNvSpPr txBox="true"/>
          <p:nvPr/>
        </p:nvSpPr>
        <p:spPr>
          <a:xfrm rot="0">
            <a:off x="1028700" y="6796809"/>
            <a:ext cx="4164850" cy="438150"/>
          </a:xfrm>
          <a:prstGeom prst="rect">
            <a:avLst/>
          </a:prstGeom>
        </p:spPr>
        <p:txBody>
          <a:bodyPr anchor="t" rtlCol="false" tIns="0" lIns="0" bIns="0" rIns="0">
            <a:spAutoFit/>
          </a:bodyPr>
          <a:lstStyle/>
          <a:p>
            <a:pPr algn="l">
              <a:lnSpc>
                <a:spcPts val="3450"/>
              </a:lnSpc>
            </a:pPr>
            <a:r>
              <a:rPr lang="en-US" sz="3000" b="true">
                <a:solidFill>
                  <a:srgbClr val="F4D314"/>
                </a:solidFill>
                <a:latin typeface="Muli Bold"/>
                <a:ea typeface="Muli Bold"/>
                <a:cs typeface="Muli Bold"/>
                <a:sym typeface="Muli Bold"/>
              </a:rPr>
              <a:t>TWITTER</a:t>
            </a:r>
          </a:p>
        </p:txBody>
      </p:sp>
      <p:sp>
        <p:nvSpPr>
          <p:cNvPr name="TextBox 6" id="6"/>
          <p:cNvSpPr txBox="true"/>
          <p:nvPr/>
        </p:nvSpPr>
        <p:spPr>
          <a:xfrm rot="0">
            <a:off x="11235116" y="6796809"/>
            <a:ext cx="4164850" cy="438150"/>
          </a:xfrm>
          <a:prstGeom prst="rect">
            <a:avLst/>
          </a:prstGeom>
        </p:spPr>
        <p:txBody>
          <a:bodyPr anchor="t" rtlCol="false" tIns="0" lIns="0" bIns="0" rIns="0">
            <a:spAutoFit/>
          </a:bodyPr>
          <a:lstStyle/>
          <a:p>
            <a:pPr algn="l">
              <a:lnSpc>
                <a:spcPts val="3450"/>
              </a:lnSpc>
            </a:pPr>
            <a:r>
              <a:rPr lang="en-US" sz="3000" b="true">
                <a:solidFill>
                  <a:srgbClr val="F4D314"/>
                </a:solidFill>
                <a:latin typeface="Muli Bold"/>
                <a:ea typeface="Muli Bold"/>
                <a:cs typeface="Muli Bold"/>
                <a:sym typeface="Muli Bold"/>
              </a:rPr>
              <a:t>YOUTUBE</a:t>
            </a:r>
          </a:p>
        </p:txBody>
      </p:sp>
      <p:sp>
        <p:nvSpPr>
          <p:cNvPr name="TextBox 7" id="7"/>
          <p:cNvSpPr txBox="true"/>
          <p:nvPr/>
        </p:nvSpPr>
        <p:spPr>
          <a:xfrm rot="0">
            <a:off x="1028700" y="5332657"/>
            <a:ext cx="5975894"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Định dạng: Live Stream, Video</a:t>
            </a:r>
          </a:p>
        </p:txBody>
      </p:sp>
      <p:sp>
        <p:nvSpPr>
          <p:cNvPr name="TextBox 8" id="8"/>
          <p:cNvSpPr txBox="true"/>
          <p:nvPr/>
        </p:nvSpPr>
        <p:spPr>
          <a:xfrm rot="0">
            <a:off x="1028700" y="3336265"/>
            <a:ext cx="16107179" cy="85090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Để tăng Engagement Rate cho bài post → Tập trung vào nền tảng phù hợp và tạo ra nội dung có được nhiều Like nhất có thể.</a:t>
            </a:r>
          </a:p>
        </p:txBody>
      </p:sp>
      <p:sp>
        <p:nvSpPr>
          <p:cNvPr name="TextBox 9" id="9"/>
          <p:cNvSpPr txBox="true"/>
          <p:nvPr/>
        </p:nvSpPr>
        <p:spPr>
          <a:xfrm rot="0">
            <a:off x="1028700" y="2188693"/>
            <a:ext cx="3571733" cy="688976"/>
          </a:xfrm>
          <a:prstGeom prst="rect">
            <a:avLst/>
          </a:prstGeom>
        </p:spPr>
        <p:txBody>
          <a:bodyPr anchor="t" rtlCol="false" tIns="0" lIns="0" bIns="0" rIns="0">
            <a:spAutoFit/>
          </a:bodyPr>
          <a:lstStyle/>
          <a:p>
            <a:pPr algn="l">
              <a:lnSpc>
                <a:spcPts val="5599"/>
              </a:lnSpc>
            </a:pPr>
            <a:r>
              <a:rPr lang="en-US" sz="3999">
                <a:solidFill>
                  <a:srgbClr val="FFFFFF"/>
                </a:solidFill>
                <a:latin typeface="Canva Student Font"/>
                <a:ea typeface="Canva Student Font"/>
                <a:cs typeface="Canva Student Font"/>
                <a:sym typeface="Canva Student Font"/>
              </a:rPr>
              <a:t>"Content is King"</a:t>
            </a:r>
          </a:p>
        </p:txBody>
      </p:sp>
      <p:sp>
        <p:nvSpPr>
          <p:cNvPr name="TextBox 10" id="10"/>
          <p:cNvSpPr txBox="true"/>
          <p:nvPr/>
        </p:nvSpPr>
        <p:spPr>
          <a:xfrm rot="0">
            <a:off x="1028700" y="7489276"/>
            <a:ext cx="5825634"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Định dạng: Short Video, Post</a:t>
            </a:r>
          </a:p>
        </p:txBody>
      </p:sp>
      <p:sp>
        <p:nvSpPr>
          <p:cNvPr name="TextBox 11" id="11"/>
          <p:cNvSpPr txBox="true"/>
          <p:nvPr/>
        </p:nvSpPr>
        <p:spPr>
          <a:xfrm rot="0">
            <a:off x="11235116" y="7489276"/>
            <a:ext cx="4867726"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Định dạng: Post, Short Video</a:t>
            </a:r>
          </a:p>
        </p:txBody>
      </p:sp>
      <p:sp>
        <p:nvSpPr>
          <p:cNvPr name="TextBox 12" id="12"/>
          <p:cNvSpPr txBox="true"/>
          <p:nvPr/>
        </p:nvSpPr>
        <p:spPr>
          <a:xfrm rot="0">
            <a:off x="11235116" y="5332657"/>
            <a:ext cx="6024184"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Định dạng: Short Video, Live Stream</a:t>
            </a:r>
          </a:p>
        </p:txBody>
      </p:sp>
      <p:sp>
        <p:nvSpPr>
          <p:cNvPr name="TextBox 13" id="13"/>
          <p:cNvSpPr txBox="true"/>
          <p:nvPr/>
        </p:nvSpPr>
        <p:spPr>
          <a:xfrm rot="0">
            <a:off x="1028700" y="5961307"/>
            <a:ext cx="5712938"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Lĩnh vực: Fitness, Education, Music</a:t>
            </a:r>
          </a:p>
        </p:txBody>
      </p:sp>
      <p:sp>
        <p:nvSpPr>
          <p:cNvPr name="TextBox 14" id="14"/>
          <p:cNvSpPr txBox="true"/>
          <p:nvPr/>
        </p:nvSpPr>
        <p:spPr>
          <a:xfrm rot="0">
            <a:off x="1028700" y="8117926"/>
            <a:ext cx="5487548"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Lĩnh vực: Tech, Game, Fashion</a:t>
            </a:r>
          </a:p>
        </p:txBody>
      </p:sp>
      <p:sp>
        <p:nvSpPr>
          <p:cNvPr name="TextBox 15" id="15"/>
          <p:cNvSpPr txBox="true"/>
          <p:nvPr/>
        </p:nvSpPr>
        <p:spPr>
          <a:xfrm rot="0">
            <a:off x="11235116" y="8117926"/>
            <a:ext cx="5374853"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Lĩnh vực: Fashion, Education, Giải trí</a:t>
            </a:r>
          </a:p>
        </p:txBody>
      </p:sp>
      <p:sp>
        <p:nvSpPr>
          <p:cNvPr name="TextBox 16" id="16"/>
          <p:cNvSpPr txBox="true"/>
          <p:nvPr/>
        </p:nvSpPr>
        <p:spPr>
          <a:xfrm rot="0">
            <a:off x="11235116" y="5961307"/>
            <a:ext cx="5900764" cy="41275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Lĩnh vực: Music, giải trí</a:t>
            </a:r>
          </a:p>
        </p:txBody>
      </p:sp>
      <p:sp>
        <p:nvSpPr>
          <p:cNvPr name="TextBox 17" id="17"/>
          <p:cNvSpPr txBox="true"/>
          <p:nvPr/>
        </p:nvSpPr>
        <p:spPr>
          <a:xfrm rot="0">
            <a:off x="1028700" y="1057275"/>
            <a:ext cx="7655641"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CONCLUSIONS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TextBox 3" id="3"/>
          <p:cNvSpPr txBox="true"/>
          <p:nvPr/>
        </p:nvSpPr>
        <p:spPr>
          <a:xfrm rot="0">
            <a:off x="2314586" y="4273591"/>
            <a:ext cx="13658828" cy="2757668"/>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name="TextBox 4" id="4"/>
          <p:cNvSpPr txBox="true"/>
          <p:nvPr/>
        </p:nvSpPr>
        <p:spPr>
          <a:xfrm rot="0">
            <a:off x="7048816" y="6857932"/>
            <a:ext cx="4190367" cy="308554"/>
          </a:xfrm>
          <a:prstGeom prst="rect">
            <a:avLst/>
          </a:prstGeom>
        </p:spPr>
        <p:txBody>
          <a:bodyPr anchor="t" rtlCol="false" tIns="0" lIns="0" bIns="0" rIns="0">
            <a:spAutoFit/>
          </a:bodyPr>
          <a:lstStyle/>
          <a:p>
            <a:pPr algn="ctr">
              <a:lnSpc>
                <a:spcPts val="2608"/>
              </a:lnSpc>
            </a:pPr>
            <a:r>
              <a:rPr lang="en-US" sz="1799" spc="269">
                <a:solidFill>
                  <a:srgbClr val="FFFFFF"/>
                </a:solidFill>
                <a:latin typeface="Muli"/>
                <a:ea typeface="Muli"/>
                <a:cs typeface="Muli"/>
                <a:sym typeface="Muli"/>
              </a:rPr>
              <a:t>FOR YOUR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OVERVIEW</a:t>
            </a:r>
          </a:p>
        </p:txBody>
      </p:sp>
      <p:sp>
        <p:nvSpPr>
          <p:cNvPr name="TextBox 4" id="4"/>
          <p:cNvSpPr txBox="true"/>
          <p:nvPr/>
        </p:nvSpPr>
        <p:spPr>
          <a:xfrm rot="0">
            <a:off x="1958325" y="3267713"/>
            <a:ext cx="14695382" cy="1099185"/>
          </a:xfrm>
          <a:prstGeom prst="rect">
            <a:avLst/>
          </a:prstGeom>
        </p:spPr>
        <p:txBody>
          <a:bodyPr anchor="t" rtlCol="false" tIns="0" lIns="0" bIns="0" rIns="0">
            <a:spAutoFit/>
          </a:bodyPr>
          <a:lstStyle/>
          <a:p>
            <a:pPr algn="l">
              <a:lnSpc>
                <a:spcPts val="2939"/>
              </a:lnSpc>
            </a:pPr>
            <a:r>
              <a:rPr lang="en-US" sz="2099">
                <a:solidFill>
                  <a:srgbClr val="FFFFFF"/>
                </a:solidFill>
                <a:latin typeface="Muli"/>
                <a:ea typeface="Muli"/>
                <a:cs typeface="Muli"/>
                <a:sym typeface="Muli"/>
              </a:rPr>
              <a:t>Trong bối cảnh nội dung được lan truyền với tốc độ chóng mặt trên các nền tảng mạng xã hội, việc hiểu rõ các xu hướng viral (viral trends) không chỉ giúp doanh nghiệp, cá nhân muốn xây dựng thương hiệu cá nhân hoặc bán hàng bắt kịp thị hiếu người dùng.</a:t>
            </a:r>
          </a:p>
        </p:txBody>
      </p:sp>
      <p:sp>
        <p:nvSpPr>
          <p:cNvPr name="TextBox 5" id="5"/>
          <p:cNvSpPr txBox="true"/>
          <p:nvPr/>
        </p:nvSpPr>
        <p:spPr>
          <a:xfrm rot="0">
            <a:off x="1958325" y="4695681"/>
            <a:ext cx="14695382" cy="1099185"/>
          </a:xfrm>
          <a:prstGeom prst="rect">
            <a:avLst/>
          </a:prstGeom>
        </p:spPr>
        <p:txBody>
          <a:bodyPr anchor="t" rtlCol="false" tIns="0" lIns="0" bIns="0" rIns="0">
            <a:spAutoFit/>
          </a:bodyPr>
          <a:lstStyle/>
          <a:p>
            <a:pPr algn="l">
              <a:lnSpc>
                <a:spcPts val="2939"/>
              </a:lnSpc>
            </a:pPr>
            <a:r>
              <a:rPr lang="en-US" sz="2099">
                <a:solidFill>
                  <a:srgbClr val="FFFFFF"/>
                </a:solidFill>
                <a:latin typeface="Muli"/>
                <a:ea typeface="Muli"/>
                <a:cs typeface="Muli"/>
                <a:sym typeface="Muli"/>
              </a:rPr>
              <a:t>Dự án này nhằm phân tích các xu hướng lan truyền trên nhiều nền tảng mạng xã hội (TikTok, Instagram, Twitter, YouTube) thông qua các chỉ số tương tác và xu hướng sử dụng hashtag, cung cấp các phân tích chuyên sâu giúp tối ưu hóa chiến lược nội dung và marketing trên mạng xã hội.</a:t>
            </a:r>
          </a:p>
        </p:txBody>
      </p:sp>
      <p:sp>
        <p:nvSpPr>
          <p:cNvPr name="TextBox 6" id="6"/>
          <p:cNvSpPr txBox="true"/>
          <p:nvPr/>
        </p:nvSpPr>
        <p:spPr>
          <a:xfrm rot="0">
            <a:off x="1958325" y="6584226"/>
            <a:ext cx="6052985" cy="412750"/>
          </a:xfrm>
          <a:prstGeom prst="rect">
            <a:avLst/>
          </a:prstGeom>
        </p:spPr>
        <p:txBody>
          <a:bodyPr anchor="t" rtlCol="false" tIns="0" lIns="0" bIns="0" rIns="0">
            <a:spAutoFit/>
          </a:bodyPr>
          <a:lstStyle/>
          <a:p>
            <a:pPr algn="l">
              <a:lnSpc>
                <a:spcPts val="3499"/>
              </a:lnSpc>
            </a:pPr>
            <a:r>
              <a:rPr lang="en-US" sz="2499" b="true">
                <a:solidFill>
                  <a:srgbClr val="FFFFFF"/>
                </a:solidFill>
                <a:latin typeface="Muli Bold"/>
                <a:ea typeface="Muli Bold"/>
                <a:cs typeface="Muli Bold"/>
                <a:sym typeface="Muli Bold"/>
              </a:rPr>
              <a:t>Lợi ích &amp; Ứng dụng:</a:t>
            </a:r>
          </a:p>
        </p:txBody>
      </p:sp>
      <p:sp>
        <p:nvSpPr>
          <p:cNvPr name="TextBox 7" id="7"/>
          <p:cNvSpPr txBox="true"/>
          <p:nvPr/>
        </p:nvSpPr>
        <p:spPr>
          <a:xfrm rot="0">
            <a:off x="3216771" y="7224668"/>
            <a:ext cx="13436936" cy="671830"/>
          </a:xfrm>
          <a:prstGeom prst="rect">
            <a:avLst/>
          </a:prstGeom>
        </p:spPr>
        <p:txBody>
          <a:bodyPr anchor="t" rtlCol="false" tIns="0" lIns="0" bIns="0" rIns="0">
            <a:spAutoFit/>
          </a:bodyPr>
          <a:lstStyle/>
          <a:p>
            <a:pPr algn="l">
              <a:lnSpc>
                <a:spcPts val="2645"/>
              </a:lnSpc>
            </a:pPr>
            <a:r>
              <a:rPr lang="en-US" sz="2300">
                <a:solidFill>
                  <a:srgbClr val="F4D314"/>
                </a:solidFill>
                <a:latin typeface="Muli"/>
                <a:ea typeface="Muli"/>
                <a:cs typeface="Muli"/>
                <a:sym typeface="Muli"/>
              </a:rPr>
              <a:t>TỐI ƯU HÓA CHIẾN LƯỢC NỘI DUNG: CHỌN ĐÚNG LOẠI NỘI DUNG VÀ NỀN TẢNG PHÙ HỢP VỚI NHÓM NGƯỜI DÙNG MỤC TIÊU. </a:t>
            </a:r>
          </a:p>
        </p:txBody>
      </p:sp>
      <p:sp>
        <p:nvSpPr>
          <p:cNvPr name="TextBox 8" id="8"/>
          <p:cNvSpPr txBox="true"/>
          <p:nvPr/>
        </p:nvSpPr>
        <p:spPr>
          <a:xfrm rot="0">
            <a:off x="3216771" y="8167961"/>
            <a:ext cx="12477268" cy="671830"/>
          </a:xfrm>
          <a:prstGeom prst="rect">
            <a:avLst/>
          </a:prstGeom>
        </p:spPr>
        <p:txBody>
          <a:bodyPr anchor="t" rtlCol="false" tIns="0" lIns="0" bIns="0" rIns="0">
            <a:spAutoFit/>
          </a:bodyPr>
          <a:lstStyle/>
          <a:p>
            <a:pPr algn="l">
              <a:lnSpc>
                <a:spcPts val="2645"/>
              </a:lnSpc>
            </a:pPr>
            <a:r>
              <a:rPr lang="en-US" sz="2300">
                <a:solidFill>
                  <a:srgbClr val="F4D314"/>
                </a:solidFill>
                <a:latin typeface="Muli"/>
                <a:ea typeface="Muli"/>
                <a:cs typeface="Muli"/>
                <a:sym typeface="Muli"/>
              </a:rPr>
              <a:t>SỬ DỤNG HASHTAG THÔNG MINH: TĂNG CƠ HỘI TIẾP CẬN VÀ TƯƠNG TÁC BẰNG CÁCH CHỌN ĐÚNG HASHTAG.</a:t>
            </a:r>
          </a:p>
        </p:txBody>
      </p:sp>
      <p:sp>
        <p:nvSpPr>
          <p:cNvPr name="TextBox 9" id="9"/>
          <p:cNvSpPr txBox="true"/>
          <p:nvPr/>
        </p:nvSpPr>
        <p:spPr>
          <a:xfrm rot="0">
            <a:off x="3216771" y="9093835"/>
            <a:ext cx="12359134" cy="338455"/>
          </a:xfrm>
          <a:prstGeom prst="rect">
            <a:avLst/>
          </a:prstGeom>
        </p:spPr>
        <p:txBody>
          <a:bodyPr anchor="t" rtlCol="false" tIns="0" lIns="0" bIns="0" rIns="0">
            <a:spAutoFit/>
          </a:bodyPr>
          <a:lstStyle/>
          <a:p>
            <a:pPr algn="l">
              <a:lnSpc>
                <a:spcPts val="2645"/>
              </a:lnSpc>
            </a:pPr>
            <a:r>
              <a:rPr lang="en-US" sz="2300">
                <a:solidFill>
                  <a:srgbClr val="F4D314"/>
                </a:solidFill>
                <a:latin typeface="Muli"/>
                <a:ea typeface="Muli"/>
                <a:cs typeface="Muli"/>
                <a:sym typeface="Muli"/>
              </a:rPr>
              <a:t>NẮM BẮT XU HƯỚNG KỊP THỜI: RA QUYẾT ĐỊNH DỰA TRÊN DỮ LIỆU THAY VÌ CẢM TÍNH.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3096092" y="7645057"/>
            <a:ext cx="4163208" cy="1613243"/>
          </a:xfrm>
          <a:custGeom>
            <a:avLst/>
            <a:gdLst/>
            <a:ahLst/>
            <a:cxnLst/>
            <a:rect r="r" b="b" t="t" l="l"/>
            <a:pathLst>
              <a:path h="1613243" w="4163208">
                <a:moveTo>
                  <a:pt x="0" y="0"/>
                </a:moveTo>
                <a:lnTo>
                  <a:pt x="4163208" y="0"/>
                </a:lnTo>
                <a:lnTo>
                  <a:pt x="4163208" y="1613243"/>
                </a:lnTo>
                <a:lnTo>
                  <a:pt x="0" y="1613243"/>
                </a:lnTo>
                <a:lnTo>
                  <a:pt x="0" y="0"/>
                </a:lnTo>
                <a:close/>
              </a:path>
            </a:pathLst>
          </a:custGeom>
          <a:blipFill>
            <a:blip r:embed="rId3"/>
            <a:stretch>
              <a:fillRect l="0" t="0" r="0" b="0"/>
            </a:stretch>
          </a:blipFill>
        </p:spPr>
      </p:sp>
      <p:sp>
        <p:nvSpPr>
          <p:cNvPr name="TextBox 4" id="4"/>
          <p:cNvSpPr txBox="true"/>
          <p:nvPr/>
        </p:nvSpPr>
        <p:spPr>
          <a:xfrm rot="0">
            <a:off x="8920639" y="1978015"/>
            <a:ext cx="8102362" cy="492125"/>
          </a:xfrm>
          <a:prstGeom prst="rect">
            <a:avLst/>
          </a:prstGeom>
        </p:spPr>
        <p:txBody>
          <a:bodyPr anchor="t" rtlCol="false" tIns="0" lIns="0" bIns="0" rIns="0">
            <a:spAutoFit/>
          </a:bodyPr>
          <a:lstStyle/>
          <a:p>
            <a:pPr algn="r">
              <a:lnSpc>
                <a:spcPts val="4059"/>
              </a:lnSpc>
            </a:pPr>
            <a:r>
              <a:rPr lang="en-US" sz="2799" spc="419">
                <a:solidFill>
                  <a:srgbClr val="F4D314"/>
                </a:solidFill>
                <a:latin typeface="Muli"/>
                <a:ea typeface="Muli"/>
                <a:cs typeface="Muli"/>
                <a:sym typeface="Muli"/>
              </a:rPr>
              <a:t>VIRAL_SOCIAL_MEDIA_TRENDS.CSV </a:t>
            </a:r>
          </a:p>
        </p:txBody>
      </p:sp>
      <p:sp>
        <p:nvSpPr>
          <p:cNvPr name="TextBox 5" id="5"/>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DATA STRUCTURE</a:t>
            </a:r>
          </a:p>
        </p:txBody>
      </p:sp>
      <p:sp>
        <p:nvSpPr>
          <p:cNvPr name="TextBox 6" id="6"/>
          <p:cNvSpPr txBox="true"/>
          <p:nvPr/>
        </p:nvSpPr>
        <p:spPr>
          <a:xfrm rot="0">
            <a:off x="12185008" y="7004493"/>
            <a:ext cx="5985375" cy="447675"/>
          </a:xfrm>
          <a:prstGeom prst="rect">
            <a:avLst/>
          </a:prstGeom>
        </p:spPr>
        <p:txBody>
          <a:bodyPr anchor="t" rtlCol="false" tIns="0" lIns="0" bIns="0" rIns="0">
            <a:spAutoFit/>
          </a:bodyPr>
          <a:lstStyle/>
          <a:p>
            <a:pPr algn="ctr">
              <a:lnSpc>
                <a:spcPts val="3450"/>
              </a:lnSpc>
            </a:pPr>
            <a:r>
              <a:rPr lang="en-US" sz="3000">
                <a:solidFill>
                  <a:srgbClr val="FFFFFF"/>
                </a:solidFill>
                <a:latin typeface="League Gothic"/>
                <a:ea typeface="League Gothic"/>
                <a:cs typeface="League Gothic"/>
                <a:sym typeface="League Gothic"/>
              </a:rPr>
              <a:t>DATA SOURCE</a:t>
            </a:r>
          </a:p>
        </p:txBody>
      </p:sp>
      <p:sp>
        <p:nvSpPr>
          <p:cNvPr name="TextBox 7" id="7"/>
          <p:cNvSpPr txBox="true"/>
          <p:nvPr/>
        </p:nvSpPr>
        <p:spPr>
          <a:xfrm rot="0">
            <a:off x="1958325" y="3792200"/>
            <a:ext cx="10419201" cy="5180456"/>
          </a:xfrm>
          <a:prstGeom prst="rect">
            <a:avLst/>
          </a:prstGeom>
        </p:spPr>
        <p:txBody>
          <a:bodyPr anchor="t" rtlCol="false" tIns="0" lIns="0" bIns="0" rIns="0">
            <a:spAutoFit/>
          </a:bodyPr>
          <a:lstStyle/>
          <a:p>
            <a:pPr algn="just">
              <a:lnSpc>
                <a:spcPts val="4179"/>
              </a:lnSpc>
            </a:pPr>
            <a:r>
              <a:rPr lang="en-US" sz="2100">
                <a:solidFill>
                  <a:srgbClr val="FFFFFF"/>
                </a:solidFill>
                <a:latin typeface="Muli"/>
                <a:ea typeface="Muli"/>
                <a:cs typeface="Muli"/>
                <a:sym typeface="Muli"/>
              </a:rPr>
              <a:t>•</a:t>
            </a:r>
            <a:r>
              <a:rPr lang="en-US" sz="2100" b="true">
                <a:solidFill>
                  <a:srgbClr val="FFFFFF"/>
                </a:solidFill>
                <a:latin typeface="Muli Bold"/>
                <a:ea typeface="Muli Bold"/>
                <a:cs typeface="Muli Bold"/>
                <a:sym typeface="Muli Bold"/>
              </a:rPr>
              <a:t> </a:t>
            </a:r>
            <a:r>
              <a:rPr lang="en-US" sz="2100" b="true">
                <a:solidFill>
                  <a:srgbClr val="F4D314"/>
                </a:solidFill>
                <a:latin typeface="Muli Bold"/>
                <a:ea typeface="Muli Bold"/>
                <a:cs typeface="Muli Bold"/>
                <a:sym typeface="Muli Bold"/>
              </a:rPr>
              <a:t>Post_ID:</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Mã định danh duy nhất của bài đăng. </a:t>
            </a:r>
          </a:p>
          <a:p>
            <a:pPr algn="just">
              <a:lnSpc>
                <a:spcPts val="4179"/>
              </a:lnSpc>
            </a:pPr>
            <a:r>
              <a:rPr lang="en-US" sz="2100">
                <a:solidFill>
                  <a:srgbClr val="FFFFFF"/>
                </a:solidFill>
                <a:latin typeface="Muli"/>
                <a:ea typeface="Muli"/>
                <a:cs typeface="Muli"/>
                <a:sym typeface="Muli"/>
              </a:rPr>
              <a:t>•</a:t>
            </a:r>
            <a:r>
              <a:rPr lang="en-US" sz="2100" b="true">
                <a:solidFill>
                  <a:srgbClr val="FFFFFF"/>
                </a:solidFill>
                <a:latin typeface="Muli Bold"/>
                <a:ea typeface="Muli Bold"/>
                <a:cs typeface="Muli Bold"/>
                <a:sym typeface="Muli Bold"/>
              </a:rPr>
              <a:t> </a:t>
            </a:r>
            <a:r>
              <a:rPr lang="en-US" sz="2100" b="true">
                <a:solidFill>
                  <a:srgbClr val="F4D314"/>
                </a:solidFill>
                <a:latin typeface="Muli Bold"/>
                <a:ea typeface="Muli Bold"/>
                <a:cs typeface="Muli Bold"/>
                <a:sym typeface="Muli Bold"/>
              </a:rPr>
              <a:t>Platform:</a:t>
            </a:r>
            <a:r>
              <a:rPr lang="en-US" sz="2100">
                <a:solidFill>
                  <a:srgbClr val="FFFFFF"/>
                </a:solidFill>
                <a:latin typeface="Muli"/>
                <a:ea typeface="Muli"/>
                <a:cs typeface="Muli"/>
                <a:sym typeface="Muli"/>
              </a:rPr>
              <a:t> Nền tảng mạng xã hội (TikTok, Instagram, Twitter, YouTube).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Hashtag:</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Hashtag đang thịnh hành gắn với bài đăng.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Content_Type:</a:t>
            </a:r>
            <a:r>
              <a:rPr lang="en-US" sz="2100">
                <a:solidFill>
                  <a:srgbClr val="FFFFFF"/>
                </a:solidFill>
                <a:latin typeface="Muli"/>
                <a:ea typeface="Muli"/>
                <a:cs typeface="Muli"/>
                <a:sym typeface="Muli"/>
              </a:rPr>
              <a:t> Loại nội dung (Reel, Video, Post, Shorts, Tweet, v.v.).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Region:</a:t>
            </a:r>
            <a:r>
              <a:rPr lang="en-US" sz="2100">
                <a:solidFill>
                  <a:srgbClr val="FFFFFF"/>
                </a:solidFill>
                <a:latin typeface="Muli"/>
                <a:ea typeface="Muli"/>
                <a:cs typeface="Muli"/>
                <a:sym typeface="Muli"/>
              </a:rPr>
              <a:t> Quốc gia nơi bài đăng đạt được sức hút lớn.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Views:</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Tổng số lượt xem.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Likes:</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Số lượt thích.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Shares:</a:t>
            </a:r>
            <a:r>
              <a:rPr lang="en-US" sz="2100">
                <a:solidFill>
                  <a:srgbClr val="F4D314"/>
                </a:solidFill>
                <a:latin typeface="Muli"/>
                <a:ea typeface="Muli"/>
                <a:cs typeface="Muli"/>
                <a:sym typeface="Muli"/>
              </a:rPr>
              <a:t> </a:t>
            </a:r>
            <a:r>
              <a:rPr lang="en-US" sz="2100">
                <a:solidFill>
                  <a:srgbClr val="FFFFFF"/>
                </a:solidFill>
                <a:latin typeface="Muli"/>
                <a:ea typeface="Muli"/>
                <a:cs typeface="Muli"/>
                <a:sym typeface="Muli"/>
              </a:rPr>
              <a:t>Số lần chia sẻ. </a:t>
            </a:r>
          </a:p>
          <a:p>
            <a:pPr algn="just">
              <a:lnSpc>
                <a:spcPts val="4179"/>
              </a:lnSpc>
            </a:pPr>
            <a:r>
              <a:rPr lang="en-US" sz="2100">
                <a:solidFill>
                  <a:srgbClr val="FFFFFF"/>
                </a:solidFill>
                <a:latin typeface="Muli"/>
                <a:ea typeface="Muli"/>
                <a:cs typeface="Muli"/>
                <a:sym typeface="Muli"/>
              </a:rPr>
              <a:t>• </a:t>
            </a:r>
            <a:r>
              <a:rPr lang="en-US" sz="2100" b="true">
                <a:solidFill>
                  <a:srgbClr val="F4D314"/>
                </a:solidFill>
                <a:latin typeface="Muli Bold"/>
                <a:ea typeface="Muli Bold"/>
                <a:cs typeface="Muli Bold"/>
                <a:sym typeface="Muli Bold"/>
              </a:rPr>
              <a:t>Comments:</a:t>
            </a:r>
            <a:r>
              <a:rPr lang="en-US" sz="2100" b="true">
                <a:solidFill>
                  <a:srgbClr val="FFFFFF"/>
                </a:solidFill>
                <a:latin typeface="Muli Bold"/>
                <a:ea typeface="Muli Bold"/>
                <a:cs typeface="Muli Bold"/>
                <a:sym typeface="Muli Bold"/>
              </a:rPr>
              <a:t> </a:t>
            </a:r>
            <a:r>
              <a:rPr lang="en-US" sz="2100">
                <a:solidFill>
                  <a:srgbClr val="FFFFFF"/>
                </a:solidFill>
                <a:latin typeface="Muli"/>
                <a:ea typeface="Muli"/>
                <a:cs typeface="Muli"/>
                <a:sym typeface="Muli"/>
              </a:rPr>
              <a:t>Số bình luận. </a:t>
            </a:r>
          </a:p>
          <a:p>
            <a:pPr algn="just">
              <a:lnSpc>
                <a:spcPts val="4179"/>
              </a:lnSpc>
            </a:pPr>
            <a:r>
              <a:rPr lang="en-US" sz="2100">
                <a:solidFill>
                  <a:srgbClr val="FFFFFF"/>
                </a:solidFill>
                <a:latin typeface="Muli"/>
                <a:ea typeface="Muli"/>
                <a:cs typeface="Muli"/>
                <a:sym typeface="Muli"/>
              </a:rPr>
              <a:t>•</a:t>
            </a:r>
            <a:r>
              <a:rPr lang="en-US" b="true" sz="2100">
                <a:solidFill>
                  <a:srgbClr val="FFFFFF"/>
                </a:solidFill>
                <a:latin typeface="Muli Bold"/>
                <a:ea typeface="Muli Bold"/>
                <a:cs typeface="Muli Bold"/>
                <a:sym typeface="Muli Bold"/>
              </a:rPr>
              <a:t> </a:t>
            </a:r>
            <a:r>
              <a:rPr lang="en-US" b="true" sz="2100">
                <a:solidFill>
                  <a:srgbClr val="F4D314"/>
                </a:solidFill>
                <a:latin typeface="Muli Bold"/>
                <a:ea typeface="Muli Bold"/>
                <a:cs typeface="Muli Bold"/>
                <a:sym typeface="Muli Bold"/>
              </a:rPr>
              <a:t>Engagement_Level:</a:t>
            </a:r>
            <a:r>
              <a:rPr lang="en-US" sz="2100">
                <a:solidFill>
                  <a:srgbClr val="FFFFFF"/>
                </a:solidFill>
                <a:latin typeface="Muli"/>
                <a:ea typeface="Muli"/>
                <a:cs typeface="Muli"/>
                <a:sym typeface="Muli"/>
              </a:rPr>
              <a:t> Mức độ tương tác (Thấp, Trung bình, Cao). </a:t>
            </a:r>
          </a:p>
        </p:txBody>
      </p:sp>
      <p:sp>
        <p:nvSpPr>
          <p:cNvPr name="TextBox 8" id="8"/>
          <p:cNvSpPr txBox="true"/>
          <p:nvPr/>
        </p:nvSpPr>
        <p:spPr>
          <a:xfrm rot="0">
            <a:off x="1958325" y="3042905"/>
            <a:ext cx="12928104" cy="338455"/>
          </a:xfrm>
          <a:prstGeom prst="rect">
            <a:avLst/>
          </a:prstGeom>
        </p:spPr>
        <p:txBody>
          <a:bodyPr anchor="t" rtlCol="false" tIns="0" lIns="0" bIns="0" rIns="0">
            <a:spAutoFit/>
          </a:bodyPr>
          <a:lstStyle/>
          <a:p>
            <a:pPr algn="ctr">
              <a:lnSpc>
                <a:spcPts val="2645"/>
              </a:lnSpc>
              <a:spcBef>
                <a:spcPct val="0"/>
              </a:spcBef>
            </a:pPr>
            <a:r>
              <a:rPr lang="en-US" sz="2300">
                <a:solidFill>
                  <a:srgbClr val="FFFFFF"/>
                </a:solidFill>
                <a:latin typeface="Muli"/>
                <a:ea typeface="Muli"/>
                <a:cs typeface="Muli"/>
                <a:sym typeface="Muli"/>
              </a:rPr>
              <a:t>TẬP DỮ LIỆU NÀY GỒM 5.000 BÀI ĐĂNG VIRAL TRÊN MẠNG XÃ HỘI VỚI CÁC ĐẶC ĐIỂM SAU: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452046" y="2992884"/>
            <a:ext cx="11301259" cy="2458024"/>
          </a:xfrm>
          <a:custGeom>
            <a:avLst/>
            <a:gdLst/>
            <a:ahLst/>
            <a:cxnLst/>
            <a:rect r="r" b="b" t="t" l="l"/>
            <a:pathLst>
              <a:path h="2458024" w="11301259">
                <a:moveTo>
                  <a:pt x="0" y="0"/>
                </a:moveTo>
                <a:lnTo>
                  <a:pt x="11301259" y="0"/>
                </a:lnTo>
                <a:lnTo>
                  <a:pt x="11301259" y="2458024"/>
                </a:lnTo>
                <a:lnTo>
                  <a:pt x="0" y="2458024"/>
                </a:lnTo>
                <a:lnTo>
                  <a:pt x="0" y="0"/>
                </a:lnTo>
                <a:close/>
              </a:path>
            </a:pathLst>
          </a:custGeom>
          <a:blipFill>
            <a:blip r:embed="rId3"/>
            <a:stretch>
              <a:fillRect l="0" t="0" r="0" b="0"/>
            </a:stretch>
          </a:blipFill>
        </p:spPr>
      </p:sp>
      <p:sp>
        <p:nvSpPr>
          <p:cNvPr name="Freeform 4" id="4"/>
          <p:cNvSpPr/>
          <p:nvPr/>
        </p:nvSpPr>
        <p:spPr>
          <a:xfrm flipH="false" flipV="false" rot="0">
            <a:off x="12102676" y="5722986"/>
            <a:ext cx="5638130" cy="3526882"/>
          </a:xfrm>
          <a:custGeom>
            <a:avLst/>
            <a:gdLst/>
            <a:ahLst/>
            <a:cxnLst/>
            <a:rect r="r" b="b" t="t" l="l"/>
            <a:pathLst>
              <a:path h="3526882" w="5638130">
                <a:moveTo>
                  <a:pt x="0" y="0"/>
                </a:moveTo>
                <a:lnTo>
                  <a:pt x="5638129" y="0"/>
                </a:lnTo>
                <a:lnTo>
                  <a:pt x="5638129" y="3526883"/>
                </a:lnTo>
                <a:lnTo>
                  <a:pt x="0" y="3526883"/>
                </a:lnTo>
                <a:lnTo>
                  <a:pt x="0" y="0"/>
                </a:lnTo>
                <a:close/>
              </a:path>
            </a:pathLst>
          </a:custGeom>
          <a:blipFill>
            <a:blip r:embed="rId4"/>
            <a:stretch>
              <a:fillRect l="0" t="0" r="0" b="0"/>
            </a:stretch>
          </a:blipFill>
        </p:spPr>
      </p:sp>
      <p:sp>
        <p:nvSpPr>
          <p:cNvPr name="Freeform 5" id="5"/>
          <p:cNvSpPr/>
          <p:nvPr/>
        </p:nvSpPr>
        <p:spPr>
          <a:xfrm flipH="false" flipV="false" rot="0">
            <a:off x="1732591" y="2992884"/>
            <a:ext cx="4055115" cy="2458024"/>
          </a:xfrm>
          <a:custGeom>
            <a:avLst/>
            <a:gdLst/>
            <a:ahLst/>
            <a:cxnLst/>
            <a:rect r="r" b="b" t="t" l="l"/>
            <a:pathLst>
              <a:path h="2458024" w="4055115">
                <a:moveTo>
                  <a:pt x="0" y="0"/>
                </a:moveTo>
                <a:lnTo>
                  <a:pt x="4055116" y="0"/>
                </a:lnTo>
                <a:lnTo>
                  <a:pt x="4055116" y="2458024"/>
                </a:lnTo>
                <a:lnTo>
                  <a:pt x="0" y="2458024"/>
                </a:lnTo>
                <a:lnTo>
                  <a:pt x="0" y="0"/>
                </a:lnTo>
                <a:close/>
              </a:path>
            </a:pathLst>
          </a:custGeom>
          <a:blipFill>
            <a:blip r:embed="rId5"/>
            <a:stretch>
              <a:fillRect l="0" t="0" r="0" b="0"/>
            </a:stretch>
          </a:blipFill>
        </p:spPr>
      </p:sp>
      <p:sp>
        <p:nvSpPr>
          <p:cNvPr name="TextBox 6" id="6"/>
          <p:cNvSpPr txBox="true"/>
          <p:nvPr/>
        </p:nvSpPr>
        <p:spPr>
          <a:xfrm rot="0">
            <a:off x="4092319" y="2303350"/>
            <a:ext cx="6715709" cy="492125"/>
          </a:xfrm>
          <a:prstGeom prst="rect">
            <a:avLst/>
          </a:prstGeom>
        </p:spPr>
        <p:txBody>
          <a:bodyPr anchor="t" rtlCol="false" tIns="0" lIns="0" bIns="0" rIns="0">
            <a:spAutoFit/>
          </a:bodyPr>
          <a:lstStyle/>
          <a:p>
            <a:pPr algn="just">
              <a:lnSpc>
                <a:spcPts val="4059"/>
              </a:lnSpc>
            </a:pPr>
            <a:r>
              <a:rPr lang="en-US" sz="2799" spc="419">
                <a:solidFill>
                  <a:srgbClr val="F4D314"/>
                </a:solidFill>
                <a:latin typeface="Muli"/>
                <a:ea typeface="Muli"/>
                <a:cs typeface="Muli"/>
                <a:sym typeface="Muli"/>
              </a:rPr>
              <a:t>FLATFORM</a:t>
            </a:r>
          </a:p>
        </p:txBody>
      </p:sp>
      <p:sp>
        <p:nvSpPr>
          <p:cNvPr name="TextBox 7" id="7"/>
          <p:cNvSpPr txBox="true"/>
          <p:nvPr/>
        </p:nvSpPr>
        <p:spPr>
          <a:xfrm rot="0">
            <a:off x="1732591" y="177574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INSIGHT</a:t>
            </a:r>
          </a:p>
        </p:txBody>
      </p:sp>
      <p:sp>
        <p:nvSpPr>
          <p:cNvPr name="TextBox 8" id="8"/>
          <p:cNvSpPr txBox="true"/>
          <p:nvPr/>
        </p:nvSpPr>
        <p:spPr>
          <a:xfrm rot="0">
            <a:off x="2564937" y="6056971"/>
            <a:ext cx="2390424" cy="438150"/>
          </a:xfrm>
          <a:prstGeom prst="rect">
            <a:avLst/>
          </a:prstGeom>
        </p:spPr>
        <p:txBody>
          <a:bodyPr anchor="t" rtlCol="false" tIns="0" lIns="0" bIns="0" rIns="0">
            <a:spAutoFit/>
          </a:bodyPr>
          <a:lstStyle/>
          <a:p>
            <a:pPr algn="ctr">
              <a:lnSpc>
                <a:spcPts val="3450"/>
              </a:lnSpc>
            </a:pPr>
            <a:r>
              <a:rPr lang="en-US" b="true" sz="3000">
                <a:solidFill>
                  <a:srgbClr val="F4D314"/>
                </a:solidFill>
                <a:latin typeface="Muli Bold"/>
                <a:ea typeface="Muli Bold"/>
                <a:cs typeface="Muli Bold"/>
                <a:sym typeface="Muli Bold"/>
              </a:rPr>
              <a:t>VIEW</a:t>
            </a:r>
          </a:p>
        </p:txBody>
      </p:sp>
      <p:sp>
        <p:nvSpPr>
          <p:cNvPr name="TextBox 9" id="9"/>
          <p:cNvSpPr txBox="true"/>
          <p:nvPr/>
        </p:nvSpPr>
        <p:spPr>
          <a:xfrm rot="0">
            <a:off x="1974283" y="7390471"/>
            <a:ext cx="3571733" cy="438150"/>
          </a:xfrm>
          <a:prstGeom prst="rect">
            <a:avLst/>
          </a:prstGeom>
        </p:spPr>
        <p:txBody>
          <a:bodyPr anchor="t" rtlCol="false" tIns="0" lIns="0" bIns="0" rIns="0">
            <a:spAutoFit/>
          </a:bodyPr>
          <a:lstStyle/>
          <a:p>
            <a:pPr algn="ctr">
              <a:lnSpc>
                <a:spcPts val="3450"/>
              </a:lnSpc>
            </a:pPr>
            <a:r>
              <a:rPr lang="en-US" b="true" sz="3000">
                <a:solidFill>
                  <a:srgbClr val="F4D314"/>
                </a:solidFill>
                <a:latin typeface="Muli Bold"/>
                <a:ea typeface="Muli Bold"/>
                <a:cs typeface="Muli Bold"/>
                <a:sym typeface="Muli Bold"/>
              </a:rPr>
              <a:t>LIKES, COMMENT</a:t>
            </a:r>
          </a:p>
        </p:txBody>
      </p:sp>
      <p:sp>
        <p:nvSpPr>
          <p:cNvPr name="TextBox 10" id="10"/>
          <p:cNvSpPr txBox="true"/>
          <p:nvPr/>
        </p:nvSpPr>
        <p:spPr>
          <a:xfrm rot="0">
            <a:off x="2548144" y="8727146"/>
            <a:ext cx="2424010" cy="438150"/>
          </a:xfrm>
          <a:prstGeom prst="rect">
            <a:avLst/>
          </a:prstGeom>
        </p:spPr>
        <p:txBody>
          <a:bodyPr anchor="t" rtlCol="false" tIns="0" lIns="0" bIns="0" rIns="0">
            <a:spAutoFit/>
          </a:bodyPr>
          <a:lstStyle/>
          <a:p>
            <a:pPr algn="ctr">
              <a:lnSpc>
                <a:spcPts val="3450"/>
              </a:lnSpc>
            </a:pPr>
            <a:r>
              <a:rPr lang="en-US" b="true" sz="3000">
                <a:solidFill>
                  <a:srgbClr val="F4D314"/>
                </a:solidFill>
                <a:latin typeface="Muli Bold"/>
                <a:ea typeface="Muli Bold"/>
                <a:cs typeface="Muli Bold"/>
                <a:sym typeface="Muli Bold"/>
              </a:rPr>
              <a:t>SHARES</a:t>
            </a:r>
          </a:p>
        </p:txBody>
      </p:sp>
      <p:sp>
        <p:nvSpPr>
          <p:cNvPr name="TextBox 11" id="11"/>
          <p:cNvSpPr txBox="true"/>
          <p:nvPr/>
        </p:nvSpPr>
        <p:spPr>
          <a:xfrm rot="0">
            <a:off x="1974283" y="6657046"/>
            <a:ext cx="3571733" cy="41275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Youtube, Twitter</a:t>
            </a:r>
          </a:p>
        </p:txBody>
      </p:sp>
      <p:sp>
        <p:nvSpPr>
          <p:cNvPr name="TextBox 12" id="12"/>
          <p:cNvSpPr txBox="true"/>
          <p:nvPr/>
        </p:nvSpPr>
        <p:spPr>
          <a:xfrm rot="0">
            <a:off x="1974283" y="7990546"/>
            <a:ext cx="3571733" cy="41275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Youtube, Instagram</a:t>
            </a:r>
          </a:p>
        </p:txBody>
      </p:sp>
      <p:sp>
        <p:nvSpPr>
          <p:cNvPr name="TextBox 13" id="13"/>
          <p:cNvSpPr txBox="true"/>
          <p:nvPr/>
        </p:nvSpPr>
        <p:spPr>
          <a:xfrm rot="0">
            <a:off x="1974283" y="9327221"/>
            <a:ext cx="3571733" cy="41275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Tiktok, Twitter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717966" y="3256748"/>
            <a:ext cx="9197781" cy="5349189"/>
          </a:xfrm>
          <a:custGeom>
            <a:avLst/>
            <a:gdLst/>
            <a:ahLst/>
            <a:cxnLst/>
            <a:rect r="r" b="b" t="t" l="l"/>
            <a:pathLst>
              <a:path h="5349189" w="9197781">
                <a:moveTo>
                  <a:pt x="0" y="0"/>
                </a:moveTo>
                <a:lnTo>
                  <a:pt x="9197782" y="0"/>
                </a:lnTo>
                <a:lnTo>
                  <a:pt x="9197782" y="5349190"/>
                </a:lnTo>
                <a:lnTo>
                  <a:pt x="0" y="5349190"/>
                </a:lnTo>
                <a:lnTo>
                  <a:pt x="0" y="0"/>
                </a:lnTo>
                <a:close/>
              </a:path>
            </a:pathLst>
          </a:custGeom>
          <a:blipFill>
            <a:blip r:embed="rId3"/>
            <a:stretch>
              <a:fillRect l="0" t="0" r="0" b="0"/>
            </a:stretch>
          </a:blipFill>
        </p:spPr>
      </p:sp>
      <p:sp>
        <p:nvSpPr>
          <p:cNvPr name="TextBox 4" id="4"/>
          <p:cNvSpPr txBox="true"/>
          <p:nvPr/>
        </p:nvSpPr>
        <p:spPr>
          <a:xfrm rot="0">
            <a:off x="4071677" y="2303350"/>
            <a:ext cx="6715709" cy="492125"/>
          </a:xfrm>
          <a:prstGeom prst="rect">
            <a:avLst/>
          </a:prstGeom>
        </p:spPr>
        <p:txBody>
          <a:bodyPr anchor="t" rtlCol="false" tIns="0" lIns="0" bIns="0" rIns="0">
            <a:spAutoFit/>
          </a:bodyPr>
          <a:lstStyle/>
          <a:p>
            <a:pPr algn="just">
              <a:lnSpc>
                <a:spcPts val="4059"/>
              </a:lnSpc>
            </a:pPr>
            <a:r>
              <a:rPr lang="en-US" sz="2799" spc="419">
                <a:solidFill>
                  <a:srgbClr val="F4D314"/>
                </a:solidFill>
                <a:latin typeface="Muli"/>
                <a:ea typeface="Muli"/>
                <a:cs typeface="Muli"/>
                <a:sym typeface="Muli"/>
              </a:rPr>
              <a:t>FLATFORM</a:t>
            </a:r>
          </a:p>
        </p:txBody>
      </p:sp>
      <p:sp>
        <p:nvSpPr>
          <p:cNvPr name="TextBox 5" id="5"/>
          <p:cNvSpPr txBox="true"/>
          <p:nvPr/>
        </p:nvSpPr>
        <p:spPr>
          <a:xfrm rot="0">
            <a:off x="1732591" y="177574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INSIGHT</a:t>
            </a:r>
          </a:p>
        </p:txBody>
      </p:sp>
      <p:sp>
        <p:nvSpPr>
          <p:cNvPr name="TextBox 6" id="6"/>
          <p:cNvSpPr txBox="true"/>
          <p:nvPr/>
        </p:nvSpPr>
        <p:spPr>
          <a:xfrm rot="0">
            <a:off x="1732591" y="5005341"/>
            <a:ext cx="4255535" cy="367654"/>
          </a:xfrm>
          <a:prstGeom prst="rect">
            <a:avLst/>
          </a:prstGeom>
        </p:spPr>
        <p:txBody>
          <a:bodyPr anchor="t" rtlCol="false" tIns="0" lIns="0" bIns="0" rIns="0">
            <a:spAutoFit/>
          </a:bodyPr>
          <a:lstStyle/>
          <a:p>
            <a:pPr algn="l" marL="463021" indent="-231510" lvl="1">
              <a:lnSpc>
                <a:spcPts val="3002"/>
              </a:lnSpc>
              <a:buAutoNum type="arabicPeriod" startAt="1"/>
            </a:pPr>
            <a:r>
              <a:rPr lang="en-US" sz="2144">
                <a:solidFill>
                  <a:srgbClr val="FFFFFF"/>
                </a:solidFill>
                <a:latin typeface="Muli"/>
                <a:ea typeface="Muli"/>
                <a:cs typeface="Muli"/>
                <a:sym typeface="Muli"/>
              </a:rPr>
              <a:t>Instagram - 15.91%</a:t>
            </a:r>
          </a:p>
        </p:txBody>
      </p:sp>
      <p:sp>
        <p:nvSpPr>
          <p:cNvPr name="TextBox 7" id="7"/>
          <p:cNvSpPr txBox="true"/>
          <p:nvPr/>
        </p:nvSpPr>
        <p:spPr>
          <a:xfrm rot="0">
            <a:off x="1943910" y="5563689"/>
            <a:ext cx="4255535" cy="367654"/>
          </a:xfrm>
          <a:prstGeom prst="rect">
            <a:avLst/>
          </a:prstGeom>
        </p:spPr>
        <p:txBody>
          <a:bodyPr anchor="t" rtlCol="false" tIns="0" lIns="0" bIns="0" rIns="0">
            <a:spAutoFit/>
          </a:bodyPr>
          <a:lstStyle/>
          <a:p>
            <a:pPr algn="l">
              <a:lnSpc>
                <a:spcPts val="3002"/>
              </a:lnSpc>
            </a:pPr>
            <a:r>
              <a:rPr lang="en-US" sz="2144">
                <a:solidFill>
                  <a:srgbClr val="FFFFFF"/>
                </a:solidFill>
                <a:latin typeface="Muli"/>
                <a:ea typeface="Muli"/>
                <a:cs typeface="Muli"/>
                <a:sym typeface="Muli"/>
              </a:rPr>
              <a:t>2. Youtube - 15.42%</a:t>
            </a:r>
          </a:p>
        </p:txBody>
      </p:sp>
      <p:sp>
        <p:nvSpPr>
          <p:cNvPr name="TextBox 8" id="8"/>
          <p:cNvSpPr txBox="true"/>
          <p:nvPr/>
        </p:nvSpPr>
        <p:spPr>
          <a:xfrm rot="0">
            <a:off x="1943910" y="6192525"/>
            <a:ext cx="4255535" cy="367654"/>
          </a:xfrm>
          <a:prstGeom prst="rect">
            <a:avLst/>
          </a:prstGeom>
        </p:spPr>
        <p:txBody>
          <a:bodyPr anchor="t" rtlCol="false" tIns="0" lIns="0" bIns="0" rIns="0">
            <a:spAutoFit/>
          </a:bodyPr>
          <a:lstStyle/>
          <a:p>
            <a:pPr algn="l">
              <a:lnSpc>
                <a:spcPts val="3002"/>
              </a:lnSpc>
            </a:pPr>
            <a:r>
              <a:rPr lang="en-US" sz="2144">
                <a:solidFill>
                  <a:srgbClr val="FFFFFF"/>
                </a:solidFill>
                <a:latin typeface="Muli"/>
                <a:ea typeface="Muli"/>
                <a:cs typeface="Muli"/>
                <a:sym typeface="Muli"/>
              </a:rPr>
              <a:t>3. Twitter - 14.88 %</a:t>
            </a:r>
          </a:p>
        </p:txBody>
      </p:sp>
      <p:sp>
        <p:nvSpPr>
          <p:cNvPr name="TextBox 9" id="9"/>
          <p:cNvSpPr txBox="true"/>
          <p:nvPr/>
        </p:nvSpPr>
        <p:spPr>
          <a:xfrm rot="0">
            <a:off x="1943910" y="6821361"/>
            <a:ext cx="4255535" cy="367654"/>
          </a:xfrm>
          <a:prstGeom prst="rect">
            <a:avLst/>
          </a:prstGeom>
        </p:spPr>
        <p:txBody>
          <a:bodyPr anchor="t" rtlCol="false" tIns="0" lIns="0" bIns="0" rIns="0">
            <a:spAutoFit/>
          </a:bodyPr>
          <a:lstStyle/>
          <a:p>
            <a:pPr algn="l">
              <a:lnSpc>
                <a:spcPts val="3002"/>
              </a:lnSpc>
            </a:pPr>
            <a:r>
              <a:rPr lang="en-US" sz="2144">
                <a:solidFill>
                  <a:srgbClr val="FFFFFF"/>
                </a:solidFill>
                <a:latin typeface="Muli"/>
                <a:ea typeface="Muli"/>
                <a:cs typeface="Muli"/>
                <a:sym typeface="Muli"/>
              </a:rPr>
              <a:t>4. Tiktok - 14.79%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931160" y="3063720"/>
            <a:ext cx="7212840" cy="4169180"/>
          </a:xfrm>
          <a:custGeom>
            <a:avLst/>
            <a:gdLst/>
            <a:ahLst/>
            <a:cxnLst/>
            <a:rect r="r" b="b" t="t" l="l"/>
            <a:pathLst>
              <a:path h="4169180" w="7212840">
                <a:moveTo>
                  <a:pt x="0" y="0"/>
                </a:moveTo>
                <a:lnTo>
                  <a:pt x="7212840" y="0"/>
                </a:lnTo>
                <a:lnTo>
                  <a:pt x="7212840" y="4169180"/>
                </a:lnTo>
                <a:lnTo>
                  <a:pt x="0" y="4169180"/>
                </a:lnTo>
                <a:lnTo>
                  <a:pt x="0" y="0"/>
                </a:lnTo>
                <a:close/>
              </a:path>
            </a:pathLst>
          </a:custGeom>
          <a:blipFill>
            <a:blip r:embed="rId3"/>
            <a:stretch>
              <a:fillRect l="0" t="0" r="0" b="0"/>
            </a:stretch>
          </a:blipFill>
        </p:spPr>
      </p:sp>
      <p:sp>
        <p:nvSpPr>
          <p:cNvPr name="Freeform 4" id="4"/>
          <p:cNvSpPr/>
          <p:nvPr/>
        </p:nvSpPr>
        <p:spPr>
          <a:xfrm flipH="false" flipV="false" rot="0">
            <a:off x="9923751" y="3063720"/>
            <a:ext cx="6969863" cy="4178800"/>
          </a:xfrm>
          <a:custGeom>
            <a:avLst/>
            <a:gdLst/>
            <a:ahLst/>
            <a:cxnLst/>
            <a:rect r="r" b="b" t="t" l="l"/>
            <a:pathLst>
              <a:path h="4178800" w="6969863">
                <a:moveTo>
                  <a:pt x="0" y="0"/>
                </a:moveTo>
                <a:lnTo>
                  <a:pt x="6969864" y="0"/>
                </a:lnTo>
                <a:lnTo>
                  <a:pt x="6969864" y="4178799"/>
                </a:lnTo>
                <a:lnTo>
                  <a:pt x="0" y="4178799"/>
                </a:lnTo>
                <a:lnTo>
                  <a:pt x="0" y="0"/>
                </a:lnTo>
                <a:close/>
              </a:path>
            </a:pathLst>
          </a:custGeom>
          <a:blipFill>
            <a:blip r:embed="rId4"/>
            <a:stretch>
              <a:fillRect l="0" t="0" r="0" b="0"/>
            </a:stretch>
          </a:blipFill>
        </p:spPr>
      </p:sp>
      <p:sp>
        <p:nvSpPr>
          <p:cNvPr name="TextBox 5" id="5"/>
          <p:cNvSpPr txBox="true"/>
          <p:nvPr/>
        </p:nvSpPr>
        <p:spPr>
          <a:xfrm rot="0">
            <a:off x="842579" y="2190595"/>
            <a:ext cx="6715709" cy="492125"/>
          </a:xfrm>
          <a:prstGeom prst="rect">
            <a:avLst/>
          </a:prstGeom>
        </p:spPr>
        <p:txBody>
          <a:bodyPr anchor="t" rtlCol="false" tIns="0" lIns="0" bIns="0" rIns="0">
            <a:spAutoFit/>
          </a:bodyPr>
          <a:lstStyle/>
          <a:p>
            <a:pPr algn="r">
              <a:lnSpc>
                <a:spcPts val="4059"/>
              </a:lnSpc>
            </a:pPr>
            <a:r>
              <a:rPr lang="en-US" sz="2799" spc="419">
                <a:solidFill>
                  <a:srgbClr val="F4D314"/>
                </a:solidFill>
                <a:latin typeface="Muli"/>
                <a:ea typeface="Muli"/>
                <a:cs typeface="Muli"/>
                <a:sym typeface="Muli"/>
              </a:rPr>
              <a:t>CONTENT TYPE</a:t>
            </a:r>
          </a:p>
        </p:txBody>
      </p:sp>
      <p:sp>
        <p:nvSpPr>
          <p:cNvPr name="TextBox 6" id="6"/>
          <p:cNvSpPr txBox="true"/>
          <p:nvPr/>
        </p:nvSpPr>
        <p:spPr>
          <a:xfrm rot="0">
            <a:off x="1958325" y="1663131"/>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INSIGHT</a:t>
            </a:r>
          </a:p>
        </p:txBody>
      </p:sp>
      <p:sp>
        <p:nvSpPr>
          <p:cNvPr name="TextBox 7" id="7"/>
          <p:cNvSpPr txBox="true"/>
          <p:nvPr/>
        </p:nvSpPr>
        <p:spPr>
          <a:xfrm rot="0">
            <a:off x="7043319" y="7773028"/>
            <a:ext cx="4719455" cy="438150"/>
          </a:xfrm>
          <a:prstGeom prst="rect">
            <a:avLst/>
          </a:prstGeom>
        </p:spPr>
        <p:txBody>
          <a:bodyPr anchor="t" rtlCol="false" tIns="0" lIns="0" bIns="0" rIns="0">
            <a:spAutoFit/>
          </a:bodyPr>
          <a:lstStyle/>
          <a:p>
            <a:pPr algn="ctr">
              <a:lnSpc>
                <a:spcPts val="3450"/>
              </a:lnSpc>
            </a:pPr>
            <a:r>
              <a:rPr lang="en-US" sz="3000">
                <a:solidFill>
                  <a:srgbClr val="F4D314"/>
                </a:solidFill>
                <a:latin typeface="Muli"/>
                <a:ea typeface="Muli"/>
                <a:cs typeface="Muli"/>
                <a:sym typeface="Muli"/>
              </a:rPr>
              <a:t>POST VÀ SHORT VIDEO</a:t>
            </a:r>
          </a:p>
        </p:txBody>
      </p:sp>
      <p:sp>
        <p:nvSpPr>
          <p:cNvPr name="TextBox 8" id="8"/>
          <p:cNvSpPr txBox="true"/>
          <p:nvPr/>
        </p:nvSpPr>
        <p:spPr>
          <a:xfrm rot="0">
            <a:off x="2943639" y="8484545"/>
            <a:ext cx="12918814" cy="850900"/>
          </a:xfrm>
          <a:prstGeom prst="rect">
            <a:avLst/>
          </a:prstGeom>
        </p:spPr>
        <p:txBody>
          <a:bodyPr anchor="t" rtlCol="false" tIns="0" lIns="0" bIns="0" rIns="0">
            <a:spAutoFit/>
          </a:bodyPr>
          <a:lstStyle/>
          <a:p>
            <a:pPr algn="ctr">
              <a:lnSpc>
                <a:spcPts val="3499"/>
              </a:lnSpc>
            </a:pPr>
            <a:r>
              <a:rPr lang="en-US" sz="2499">
                <a:solidFill>
                  <a:srgbClr val="FFFFFF"/>
                </a:solidFill>
                <a:latin typeface="Muli"/>
                <a:ea typeface="Muli"/>
                <a:cs typeface="Muli"/>
                <a:sym typeface="Muli"/>
              </a:rPr>
              <a:t>Post và Short video là 2 định dạng chiếm đa số các bài viết có Engagement Rate cao và cũng có tỷ lệ ER trung bình cao nhất.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816852" y="3329463"/>
            <a:ext cx="7442448" cy="5832094"/>
          </a:xfrm>
          <a:custGeom>
            <a:avLst/>
            <a:gdLst/>
            <a:ahLst/>
            <a:cxnLst/>
            <a:rect r="r" b="b" t="t" l="l"/>
            <a:pathLst>
              <a:path h="5832094" w="7442448">
                <a:moveTo>
                  <a:pt x="0" y="0"/>
                </a:moveTo>
                <a:lnTo>
                  <a:pt x="7442448" y="0"/>
                </a:lnTo>
                <a:lnTo>
                  <a:pt x="7442448" y="5832094"/>
                </a:lnTo>
                <a:lnTo>
                  <a:pt x="0" y="5832094"/>
                </a:lnTo>
                <a:lnTo>
                  <a:pt x="0" y="0"/>
                </a:lnTo>
                <a:close/>
              </a:path>
            </a:pathLst>
          </a:custGeom>
          <a:blipFill>
            <a:blip r:embed="rId3"/>
            <a:stretch>
              <a:fillRect l="0" t="0" r="0" b="0"/>
            </a:stretch>
          </a:blipFill>
          <a:ln cap="rnd">
            <a:noFill/>
            <a:prstDash val="solid"/>
            <a:round/>
          </a:ln>
        </p:spPr>
      </p:sp>
      <p:sp>
        <p:nvSpPr>
          <p:cNvPr name="TextBox 4" id="4"/>
          <p:cNvSpPr txBox="true"/>
          <p:nvPr/>
        </p:nvSpPr>
        <p:spPr>
          <a:xfrm rot="0">
            <a:off x="1528540" y="1695379"/>
            <a:ext cx="11983456"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CORRELATION WITH ENGAGEMENT RATE</a:t>
            </a:r>
          </a:p>
        </p:txBody>
      </p:sp>
      <p:sp>
        <p:nvSpPr>
          <p:cNvPr name="TextBox 5" id="5"/>
          <p:cNvSpPr txBox="true"/>
          <p:nvPr/>
        </p:nvSpPr>
        <p:spPr>
          <a:xfrm rot="0">
            <a:off x="1528540" y="3818741"/>
            <a:ext cx="4761433" cy="308610"/>
          </a:xfrm>
          <a:prstGeom prst="rect">
            <a:avLst/>
          </a:prstGeom>
        </p:spPr>
        <p:txBody>
          <a:bodyPr anchor="t" rtlCol="false" tIns="0" lIns="0" bIns="0" rIns="0">
            <a:spAutoFit/>
          </a:bodyPr>
          <a:lstStyle/>
          <a:p>
            <a:pPr algn="l">
              <a:lnSpc>
                <a:spcPts val="2415"/>
              </a:lnSpc>
            </a:pPr>
            <a:r>
              <a:rPr lang="en-US" sz="2100">
                <a:solidFill>
                  <a:srgbClr val="F4D314"/>
                </a:solidFill>
                <a:latin typeface="Muli"/>
                <a:ea typeface="Muli"/>
                <a:cs typeface="Muli"/>
                <a:sym typeface="Muli"/>
              </a:rPr>
              <a:t>VIEWS VÀ ENGAGEMENT RATE (%)</a:t>
            </a:r>
          </a:p>
        </p:txBody>
      </p:sp>
      <p:sp>
        <p:nvSpPr>
          <p:cNvPr name="TextBox 6" id="6"/>
          <p:cNvSpPr txBox="true"/>
          <p:nvPr/>
        </p:nvSpPr>
        <p:spPr>
          <a:xfrm rot="0">
            <a:off x="1528540" y="2797269"/>
            <a:ext cx="4761433" cy="249555"/>
          </a:xfrm>
          <a:prstGeom prst="rect">
            <a:avLst/>
          </a:prstGeom>
        </p:spPr>
        <p:txBody>
          <a:bodyPr anchor="t" rtlCol="false" tIns="0" lIns="0" bIns="0" rIns="0">
            <a:spAutoFit/>
          </a:bodyPr>
          <a:lstStyle/>
          <a:p>
            <a:pPr algn="l">
              <a:lnSpc>
                <a:spcPts val="2070"/>
              </a:lnSpc>
            </a:pPr>
            <a:r>
              <a:rPr lang="en-US" sz="1800">
                <a:solidFill>
                  <a:srgbClr val="F4D314"/>
                </a:solidFill>
                <a:latin typeface="Muli"/>
                <a:ea typeface="Muli"/>
                <a:cs typeface="Muli"/>
                <a:sym typeface="Muli"/>
              </a:rPr>
              <a:t>(VIEWS, LIKES, COMMENTS, SHARES)</a:t>
            </a:r>
          </a:p>
        </p:txBody>
      </p:sp>
      <p:sp>
        <p:nvSpPr>
          <p:cNvPr name="TextBox 7" id="7"/>
          <p:cNvSpPr txBox="true"/>
          <p:nvPr/>
        </p:nvSpPr>
        <p:spPr>
          <a:xfrm rot="0">
            <a:off x="1528540" y="5640739"/>
            <a:ext cx="4761433" cy="308610"/>
          </a:xfrm>
          <a:prstGeom prst="rect">
            <a:avLst/>
          </a:prstGeom>
        </p:spPr>
        <p:txBody>
          <a:bodyPr anchor="t" rtlCol="false" tIns="0" lIns="0" bIns="0" rIns="0">
            <a:spAutoFit/>
          </a:bodyPr>
          <a:lstStyle/>
          <a:p>
            <a:pPr algn="l">
              <a:lnSpc>
                <a:spcPts val="2415"/>
              </a:lnSpc>
            </a:pPr>
            <a:r>
              <a:rPr lang="en-US" sz="2100">
                <a:solidFill>
                  <a:srgbClr val="F4D314"/>
                </a:solidFill>
                <a:latin typeface="Muli"/>
                <a:ea typeface="Muli"/>
                <a:cs typeface="Muli"/>
                <a:sym typeface="Muli"/>
              </a:rPr>
              <a:t>LIKES VÀ ENGAGEMENT RATE (%)</a:t>
            </a:r>
          </a:p>
        </p:txBody>
      </p:sp>
      <p:sp>
        <p:nvSpPr>
          <p:cNvPr name="TextBox 8" id="8"/>
          <p:cNvSpPr txBox="true"/>
          <p:nvPr/>
        </p:nvSpPr>
        <p:spPr>
          <a:xfrm rot="0">
            <a:off x="1528540" y="7511449"/>
            <a:ext cx="6567307" cy="308610"/>
          </a:xfrm>
          <a:prstGeom prst="rect">
            <a:avLst/>
          </a:prstGeom>
        </p:spPr>
        <p:txBody>
          <a:bodyPr anchor="t" rtlCol="false" tIns="0" lIns="0" bIns="0" rIns="0">
            <a:spAutoFit/>
          </a:bodyPr>
          <a:lstStyle/>
          <a:p>
            <a:pPr algn="l">
              <a:lnSpc>
                <a:spcPts val="2415"/>
              </a:lnSpc>
            </a:pPr>
            <a:r>
              <a:rPr lang="en-US" sz="2100">
                <a:solidFill>
                  <a:srgbClr val="F4D314"/>
                </a:solidFill>
                <a:latin typeface="Muli"/>
                <a:ea typeface="Muli"/>
                <a:cs typeface="Muli"/>
                <a:sym typeface="Muli"/>
              </a:rPr>
              <a:t>SHARES, COMMENT VÀ ENGAGEMENT RATE (%)</a:t>
            </a:r>
          </a:p>
        </p:txBody>
      </p:sp>
      <p:sp>
        <p:nvSpPr>
          <p:cNvPr name="TextBox 9" id="9"/>
          <p:cNvSpPr txBox="true"/>
          <p:nvPr/>
        </p:nvSpPr>
        <p:spPr>
          <a:xfrm rot="0">
            <a:off x="1528540" y="4531995"/>
            <a:ext cx="6732012" cy="611505"/>
          </a:xfrm>
          <a:prstGeom prst="rect">
            <a:avLst/>
          </a:prstGeom>
        </p:spPr>
        <p:txBody>
          <a:bodyPr anchor="t" rtlCol="false" tIns="0" lIns="0" bIns="0" rIns="0">
            <a:spAutoFit/>
          </a:bodyPr>
          <a:lstStyle/>
          <a:p>
            <a:pPr algn="l">
              <a:lnSpc>
                <a:spcPts val="2520"/>
              </a:lnSpc>
            </a:pPr>
            <a:r>
              <a:rPr lang="en-US" sz="1800">
                <a:solidFill>
                  <a:srgbClr val="FFFFFF"/>
                </a:solidFill>
                <a:latin typeface="Muli"/>
                <a:ea typeface="Muli"/>
                <a:cs typeface="Muli"/>
                <a:sym typeface="Muli"/>
              </a:rPr>
              <a:t>Tương quan âm mạnh (-0.70) </a:t>
            </a:r>
          </a:p>
          <a:p>
            <a:pPr algn="l">
              <a:lnSpc>
                <a:spcPts val="2520"/>
              </a:lnSpc>
            </a:pPr>
            <a:r>
              <a:rPr lang="en-US" sz="1800">
                <a:solidFill>
                  <a:srgbClr val="FFFFFF"/>
                </a:solidFill>
                <a:latin typeface="Muli"/>
                <a:ea typeface="Muli"/>
                <a:cs typeface="Muli"/>
                <a:sym typeface="Muli"/>
              </a:rPr>
              <a:t>→ Những bài có nhiều view chưa chắc đã có tỷ lệ tương tác cao.</a:t>
            </a:r>
          </a:p>
        </p:txBody>
      </p:sp>
      <p:sp>
        <p:nvSpPr>
          <p:cNvPr name="TextBox 10" id="10"/>
          <p:cNvSpPr txBox="true"/>
          <p:nvPr/>
        </p:nvSpPr>
        <p:spPr>
          <a:xfrm rot="0">
            <a:off x="1528540" y="6406549"/>
            <a:ext cx="7038365" cy="611505"/>
          </a:xfrm>
          <a:prstGeom prst="rect">
            <a:avLst/>
          </a:prstGeom>
        </p:spPr>
        <p:txBody>
          <a:bodyPr anchor="t" rtlCol="false" tIns="0" lIns="0" bIns="0" rIns="0">
            <a:spAutoFit/>
          </a:bodyPr>
          <a:lstStyle/>
          <a:p>
            <a:pPr algn="l">
              <a:lnSpc>
                <a:spcPts val="2520"/>
              </a:lnSpc>
            </a:pPr>
            <a:r>
              <a:rPr lang="en-US" sz="1800">
                <a:solidFill>
                  <a:srgbClr val="FFFFFF"/>
                </a:solidFill>
                <a:latin typeface="Muli"/>
                <a:ea typeface="Muli"/>
                <a:cs typeface="Muli"/>
                <a:sym typeface="Muli"/>
              </a:rPr>
              <a:t>Likes có tương quan tốt với Engagement Rate (+0.43) </a:t>
            </a:r>
          </a:p>
          <a:p>
            <a:pPr algn="l">
              <a:lnSpc>
                <a:spcPts val="2520"/>
              </a:lnSpc>
            </a:pPr>
            <a:r>
              <a:rPr lang="en-US" sz="1800">
                <a:solidFill>
                  <a:srgbClr val="FFFFFF"/>
                </a:solidFill>
                <a:latin typeface="Muli"/>
                <a:ea typeface="Muli"/>
                <a:cs typeface="Muli"/>
                <a:sym typeface="Muli"/>
              </a:rPr>
              <a:t>→ Lượt thích là chỉ số phản ánh hiệu quả tốt nhất trong tương tác.</a:t>
            </a:r>
          </a:p>
        </p:txBody>
      </p:sp>
      <p:sp>
        <p:nvSpPr>
          <p:cNvPr name="TextBox 11" id="11"/>
          <p:cNvSpPr txBox="true"/>
          <p:nvPr/>
        </p:nvSpPr>
        <p:spPr>
          <a:xfrm rot="0">
            <a:off x="1528540" y="8182009"/>
            <a:ext cx="6732012" cy="611505"/>
          </a:xfrm>
          <a:prstGeom prst="rect">
            <a:avLst/>
          </a:prstGeom>
        </p:spPr>
        <p:txBody>
          <a:bodyPr anchor="t" rtlCol="false" tIns="0" lIns="0" bIns="0" rIns="0">
            <a:spAutoFit/>
          </a:bodyPr>
          <a:lstStyle/>
          <a:p>
            <a:pPr algn="l">
              <a:lnSpc>
                <a:spcPts val="2520"/>
              </a:lnSpc>
            </a:pPr>
            <a:r>
              <a:rPr lang="en-US" sz="1800">
                <a:solidFill>
                  <a:srgbClr val="FFFFFF"/>
                </a:solidFill>
                <a:latin typeface="Muli"/>
                <a:ea typeface="Muli"/>
                <a:cs typeface="Muli"/>
                <a:sym typeface="Muli"/>
              </a:rPr>
              <a:t>Shares và Comments có tương quan nhẹ với Engagement Rate. </a:t>
            </a:r>
          </a:p>
          <a:p>
            <a:pPr algn="l">
              <a:lnSpc>
                <a:spcPts val="2520"/>
              </a:lnSpc>
            </a:pPr>
            <a:r>
              <a:rPr lang="en-US" sz="1800">
                <a:solidFill>
                  <a:srgbClr val="FFFFFF"/>
                </a:solidFill>
                <a:latin typeface="Muli"/>
                <a:ea typeface="Muli"/>
                <a:cs typeface="Muli"/>
                <a:sym typeface="Muli"/>
              </a:rPr>
              <a:t>→ Không ảnh hưởng đến Engagement Rate.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5744430"/>
            <a:ext cx="6453510" cy="3908303"/>
          </a:xfrm>
          <a:custGeom>
            <a:avLst/>
            <a:gdLst/>
            <a:ahLst/>
            <a:cxnLst/>
            <a:rect r="r" b="b" t="t" l="l"/>
            <a:pathLst>
              <a:path h="3908303" w="6453510">
                <a:moveTo>
                  <a:pt x="0" y="0"/>
                </a:moveTo>
                <a:lnTo>
                  <a:pt x="6453510" y="0"/>
                </a:lnTo>
                <a:lnTo>
                  <a:pt x="6453510" y="3908303"/>
                </a:lnTo>
                <a:lnTo>
                  <a:pt x="0" y="3908303"/>
                </a:lnTo>
                <a:lnTo>
                  <a:pt x="0" y="0"/>
                </a:lnTo>
                <a:close/>
              </a:path>
            </a:pathLst>
          </a:custGeom>
          <a:blipFill>
            <a:blip r:embed="rId3"/>
            <a:stretch>
              <a:fillRect l="0" t="0" r="-637" b="0"/>
            </a:stretch>
          </a:blipFill>
        </p:spPr>
      </p:sp>
      <p:sp>
        <p:nvSpPr>
          <p:cNvPr name="Freeform 4" id="4"/>
          <p:cNvSpPr/>
          <p:nvPr/>
        </p:nvSpPr>
        <p:spPr>
          <a:xfrm flipH="false" flipV="false" rot="0">
            <a:off x="1028700" y="2197943"/>
            <a:ext cx="14049524" cy="3266514"/>
          </a:xfrm>
          <a:custGeom>
            <a:avLst/>
            <a:gdLst/>
            <a:ahLst/>
            <a:cxnLst/>
            <a:rect r="r" b="b" t="t" l="l"/>
            <a:pathLst>
              <a:path h="3266514" w="14049524">
                <a:moveTo>
                  <a:pt x="0" y="0"/>
                </a:moveTo>
                <a:lnTo>
                  <a:pt x="14049524" y="0"/>
                </a:lnTo>
                <a:lnTo>
                  <a:pt x="14049524" y="3266514"/>
                </a:lnTo>
                <a:lnTo>
                  <a:pt x="0" y="3266514"/>
                </a:lnTo>
                <a:lnTo>
                  <a:pt x="0" y="0"/>
                </a:lnTo>
                <a:close/>
              </a:path>
            </a:pathLst>
          </a:custGeom>
          <a:blipFill>
            <a:blip r:embed="rId4"/>
            <a:stretch>
              <a:fillRect l="0" t="0" r="0" b="0"/>
            </a:stretch>
          </a:blipFill>
        </p:spPr>
      </p:sp>
      <p:sp>
        <p:nvSpPr>
          <p:cNvPr name="TextBox 5" id="5"/>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INSTAGRAM</a:t>
            </a:r>
          </a:p>
        </p:txBody>
      </p:sp>
      <p:sp>
        <p:nvSpPr>
          <p:cNvPr name="TextBox 6" id="6"/>
          <p:cNvSpPr txBox="true"/>
          <p:nvPr/>
        </p:nvSpPr>
        <p:spPr>
          <a:xfrm rot="0">
            <a:off x="6756488"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Views: </a:t>
            </a:r>
          </a:p>
          <a:p>
            <a:pPr algn="ctr">
              <a:lnSpc>
                <a:spcPts val="3499"/>
              </a:lnSpc>
            </a:pPr>
            <a:r>
              <a:rPr lang="en-US" sz="2499">
                <a:solidFill>
                  <a:srgbClr val="FFFFFF"/>
                </a:solidFill>
                <a:latin typeface="Muli"/>
                <a:ea typeface="Muli"/>
                <a:cs typeface="Muli"/>
                <a:sym typeface="Muli"/>
              </a:rPr>
              <a:t>Post, Short Video</a:t>
            </a:r>
          </a:p>
        </p:txBody>
      </p:sp>
      <p:sp>
        <p:nvSpPr>
          <p:cNvPr name="TextBox 7" id="7"/>
          <p:cNvSpPr txBox="true"/>
          <p:nvPr/>
        </p:nvSpPr>
        <p:spPr>
          <a:xfrm rot="0">
            <a:off x="11501932" y="6139925"/>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Likes: </a:t>
            </a:r>
          </a:p>
          <a:p>
            <a:pPr algn="ctr">
              <a:lnSpc>
                <a:spcPts val="3499"/>
              </a:lnSpc>
            </a:pPr>
            <a:r>
              <a:rPr lang="en-US" sz="2499">
                <a:solidFill>
                  <a:srgbClr val="FFFFFF"/>
                </a:solidFill>
                <a:latin typeface="Muli"/>
                <a:ea typeface="Muli"/>
                <a:cs typeface="Muli"/>
                <a:sym typeface="Muli"/>
              </a:rPr>
              <a:t>Live Stream, Video</a:t>
            </a:r>
          </a:p>
        </p:txBody>
      </p:sp>
      <p:sp>
        <p:nvSpPr>
          <p:cNvPr name="TextBox 8" id="8"/>
          <p:cNvSpPr txBox="true"/>
          <p:nvPr/>
        </p:nvSpPr>
        <p:spPr>
          <a:xfrm rot="0">
            <a:off x="9144000" y="7254081"/>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Comment và Share: </a:t>
            </a:r>
          </a:p>
          <a:p>
            <a:pPr algn="ctr">
              <a:lnSpc>
                <a:spcPts val="3499"/>
              </a:lnSpc>
            </a:pPr>
            <a:r>
              <a:rPr lang="en-US" sz="2499">
                <a:solidFill>
                  <a:srgbClr val="FFFFFF"/>
                </a:solidFill>
                <a:latin typeface="Muli"/>
                <a:ea typeface="Muli"/>
                <a:cs typeface="Muli"/>
                <a:sym typeface="Muli"/>
              </a:rPr>
              <a:t>Live Stream, Short Video</a:t>
            </a:r>
          </a:p>
        </p:txBody>
      </p:sp>
      <p:sp>
        <p:nvSpPr>
          <p:cNvPr name="TextBox 9" id="9"/>
          <p:cNvSpPr txBox="true"/>
          <p:nvPr/>
        </p:nvSpPr>
        <p:spPr>
          <a:xfrm rot="0">
            <a:off x="9144000" y="8407400"/>
            <a:ext cx="7152584" cy="850900"/>
          </a:xfrm>
          <a:prstGeom prst="rect">
            <a:avLst/>
          </a:prstGeom>
        </p:spPr>
        <p:txBody>
          <a:bodyPr anchor="t" rtlCol="false" tIns="0" lIns="0" bIns="0" rIns="0">
            <a:spAutoFit/>
          </a:bodyPr>
          <a:lstStyle/>
          <a:p>
            <a:pPr algn="ctr">
              <a:lnSpc>
                <a:spcPts val="3499"/>
              </a:lnSpc>
            </a:pPr>
            <a:r>
              <a:rPr lang="en-US" sz="2499">
                <a:solidFill>
                  <a:srgbClr val="F4D314"/>
                </a:solidFill>
                <a:latin typeface="Muli"/>
                <a:ea typeface="Muli"/>
                <a:cs typeface="Muli"/>
                <a:sym typeface="Muli"/>
              </a:rPr>
              <a:t>Trung bình Engagement Rate</a:t>
            </a:r>
          </a:p>
          <a:p>
            <a:pPr algn="ctr">
              <a:lnSpc>
                <a:spcPts val="3499"/>
              </a:lnSpc>
            </a:pPr>
            <a:r>
              <a:rPr lang="en-US" sz="2499">
                <a:solidFill>
                  <a:srgbClr val="FFFFFF"/>
                </a:solidFill>
                <a:latin typeface="Muli"/>
                <a:ea typeface="Muli"/>
                <a:cs typeface="Muli"/>
                <a:sym typeface="Muli"/>
              </a:rPr>
              <a:t>Live Stream, Video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sp>
        <p:nvSpPr>
          <p:cNvPr name="Freeform 3" id="3"/>
          <p:cNvSpPr/>
          <p:nvPr/>
        </p:nvSpPr>
        <p:spPr>
          <a:xfrm flipH="false" flipV="false" rot="0">
            <a:off x="1028700" y="3112405"/>
            <a:ext cx="8149929" cy="5587493"/>
          </a:xfrm>
          <a:custGeom>
            <a:avLst/>
            <a:gdLst/>
            <a:ahLst/>
            <a:cxnLst/>
            <a:rect r="r" b="b" t="t" l="l"/>
            <a:pathLst>
              <a:path h="5587493" w="8149929">
                <a:moveTo>
                  <a:pt x="0" y="0"/>
                </a:moveTo>
                <a:lnTo>
                  <a:pt x="8149929" y="0"/>
                </a:lnTo>
                <a:lnTo>
                  <a:pt x="8149929" y="5587493"/>
                </a:lnTo>
                <a:lnTo>
                  <a:pt x="0" y="5587493"/>
                </a:lnTo>
                <a:lnTo>
                  <a:pt x="0" y="0"/>
                </a:lnTo>
                <a:close/>
              </a:path>
            </a:pathLst>
          </a:custGeom>
          <a:blipFill>
            <a:blip r:embed="rId3"/>
            <a:stretch>
              <a:fillRect l="0" t="-1537" r="0" b="-1537"/>
            </a:stretch>
          </a:blipFill>
        </p:spPr>
      </p:sp>
      <p:sp>
        <p:nvSpPr>
          <p:cNvPr name="TextBox 4" id="4"/>
          <p:cNvSpPr txBox="true"/>
          <p:nvPr/>
        </p:nvSpPr>
        <p:spPr>
          <a:xfrm rot="0">
            <a:off x="1028700" y="1057275"/>
            <a:ext cx="5985375" cy="1217143"/>
          </a:xfrm>
          <a:prstGeom prst="rect">
            <a:avLst/>
          </a:prstGeom>
        </p:spPr>
        <p:txBody>
          <a:bodyPr anchor="t" rtlCol="false" tIns="0" lIns="0" bIns="0" rIns="0">
            <a:spAutoFit/>
          </a:bodyPr>
          <a:lstStyle/>
          <a:p>
            <a:pPr algn="l">
              <a:lnSpc>
                <a:spcPts val="9413"/>
              </a:lnSpc>
            </a:pPr>
            <a:r>
              <a:rPr lang="en-US" sz="8185">
                <a:solidFill>
                  <a:srgbClr val="FFFFFF"/>
                </a:solidFill>
                <a:latin typeface="League Gothic"/>
                <a:ea typeface="League Gothic"/>
                <a:cs typeface="League Gothic"/>
                <a:sym typeface="League Gothic"/>
              </a:rPr>
              <a:t>INSTAGRAM</a:t>
            </a:r>
          </a:p>
        </p:txBody>
      </p:sp>
      <p:sp>
        <p:nvSpPr>
          <p:cNvPr name="Freeform 5" id="5"/>
          <p:cNvSpPr/>
          <p:nvPr/>
        </p:nvSpPr>
        <p:spPr>
          <a:xfrm flipH="false" flipV="false" rot="0">
            <a:off x="9424481" y="3112405"/>
            <a:ext cx="8014226" cy="5587493"/>
          </a:xfrm>
          <a:custGeom>
            <a:avLst/>
            <a:gdLst/>
            <a:ahLst/>
            <a:cxnLst/>
            <a:rect r="r" b="b" t="t" l="l"/>
            <a:pathLst>
              <a:path h="5587493" w="8014226">
                <a:moveTo>
                  <a:pt x="0" y="0"/>
                </a:moveTo>
                <a:lnTo>
                  <a:pt x="8014226" y="0"/>
                </a:lnTo>
                <a:lnTo>
                  <a:pt x="8014226" y="5587493"/>
                </a:lnTo>
                <a:lnTo>
                  <a:pt x="0" y="5587493"/>
                </a:lnTo>
                <a:lnTo>
                  <a:pt x="0" y="0"/>
                </a:lnTo>
                <a:close/>
              </a:path>
            </a:pathLst>
          </a:custGeom>
          <a:blipFill>
            <a:blip r:embed="rId4"/>
            <a:stretch>
              <a:fillRect l="0" t="0" r="-3535"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DAGlORbI3tc</dc:identifier>
  <dcterms:modified xsi:type="dcterms:W3CDTF">2011-08-01T06:04:30Z</dcterms:modified>
  <cp:revision>1</cp:revision>
  <dc:title>Black and White Simple Professional Data Analysis Presentation</dc:title>
</cp:coreProperties>
</file>